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7" r:id="rId4"/>
    <p:sldId id="258" r:id="rId5"/>
    <p:sldId id="259" r:id="rId6"/>
    <p:sldId id="261" r:id="rId7"/>
    <p:sldId id="264" r:id="rId8"/>
    <p:sldId id="263" r:id="rId9"/>
    <p:sldId id="262" r:id="rId10"/>
    <p:sldId id="266" r:id="rId11"/>
    <p:sldId id="265" r:id="rId12"/>
    <p:sldId id="267" r:id="rId13"/>
    <p:sldId id="268" r:id="rId14"/>
    <p:sldId id="270" r:id="rId15"/>
    <p:sldId id="269" r:id="rId16"/>
    <p:sldId id="271" r:id="rId17"/>
    <p:sldId id="272" r:id="rId18"/>
    <p:sldId id="273" r:id="rId19"/>
    <p:sldId id="274" r:id="rId20"/>
    <p:sldId id="275" r:id="rId21"/>
    <p:sldId id="276" r:id="rId22"/>
    <p:sldId id="277" r:id="rId23"/>
    <p:sldId id="278" r:id="rId24"/>
    <p:sldId id="286" r:id="rId25"/>
    <p:sldId id="279" r:id="rId26"/>
    <p:sldId id="280" r:id="rId27"/>
    <p:sldId id="281" r:id="rId28"/>
    <p:sldId id="282" r:id="rId29"/>
    <p:sldId id="283" r:id="rId30"/>
    <p:sldId id="284" r:id="rId31"/>
    <p:sldId id="285" r:id="rId32"/>
    <p:sldId id="287" r:id="rId33"/>
    <p:sldId id="288"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4" d="100"/>
          <a:sy n="104" d="100"/>
        </p:scale>
        <p:origin x="12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04/04/2019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39463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902085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636999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80649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415603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23020EB-BA5B-41E0-847A-544735353EA6}" type="datetimeFigureOut">
              <a:rPr lang="fr-FR" smtClean="0"/>
              <a:t>04/04/2019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1858497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23020EB-BA5B-41E0-847A-544735353EA6}" type="datetimeFigureOut">
              <a:rPr lang="fr-FR" smtClean="0"/>
              <a:t>04/04/2019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938155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04/04/2019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973115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04/04/2019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2483473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04/04/2019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536730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23020EB-BA5B-41E0-847A-544735353EA6}" type="datetimeFigureOut">
              <a:rPr lang="fr-FR" smtClean="0"/>
              <a:t>04/04/2019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2031825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1601732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23020EB-BA5B-41E0-847A-544735353EA6}" type="datetimeFigureOut">
              <a:rPr lang="fr-FR" smtClean="0"/>
              <a:t>04/04/2019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221587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23020EB-BA5B-41E0-847A-544735353EA6}" type="datetimeFigureOut">
              <a:rPr lang="fr-FR" smtClean="0"/>
              <a:t>04/04/2019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940473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3020EB-BA5B-41E0-847A-544735353EA6}" type="datetimeFigureOut">
              <a:rPr lang="fr-FR" smtClean="0"/>
              <a:t>04/04/2019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807332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984234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516522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23020EB-BA5B-41E0-847A-544735353EA6}" type="datetimeFigureOut">
              <a:rPr lang="fr-FR" smtClean="0"/>
              <a:t>04/04/2019</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17AD3D-E0E7-472F-8E65-FC39F930A638}" type="slidenum">
              <a:rPr lang="fr-FR" smtClean="0"/>
              <a:t>‹N°›</a:t>
            </a:fld>
            <a:endParaRPr lang="fr-FR"/>
          </a:p>
        </p:txBody>
      </p:sp>
    </p:spTree>
    <p:extLst>
      <p:ext uri="{BB962C8B-B14F-4D97-AF65-F5344CB8AC3E}">
        <p14:creationId xmlns:p14="http://schemas.microsoft.com/office/powerpoint/2010/main" val="16379773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AEA9CF-7EF9-4998-9227-6BCF6FF7E276}"/>
              </a:ext>
            </a:extLst>
          </p:cNvPr>
          <p:cNvSpPr>
            <a:spLocks noGrp="1"/>
          </p:cNvSpPr>
          <p:nvPr>
            <p:ph type="ctrTitle"/>
          </p:nvPr>
        </p:nvSpPr>
        <p:spPr>
          <a:xfrm>
            <a:off x="1524000" y="1122363"/>
            <a:ext cx="9144000" cy="1655762"/>
          </a:xfrm>
        </p:spPr>
        <p:txBody>
          <a:bodyPr/>
          <a:lstStyle/>
          <a:p>
            <a:r>
              <a:rPr lang="fr-FR" dirty="0"/>
              <a:t>CJ-Sécurité Privée</a:t>
            </a:r>
          </a:p>
        </p:txBody>
      </p:sp>
      <p:sp>
        <p:nvSpPr>
          <p:cNvPr id="3" name="Sous-titre 2">
            <a:extLst>
              <a:ext uri="{FF2B5EF4-FFF2-40B4-BE49-F238E27FC236}">
                <a16:creationId xmlns:a16="http://schemas.microsoft.com/office/drawing/2014/main" id="{D5C83586-FE00-4CBE-9080-C4EEB4CC1683}"/>
              </a:ext>
            </a:extLst>
          </p:cNvPr>
          <p:cNvSpPr>
            <a:spLocks noGrp="1"/>
          </p:cNvSpPr>
          <p:nvPr>
            <p:ph type="subTitle" idx="1"/>
          </p:nvPr>
        </p:nvSpPr>
        <p:spPr>
          <a:xfrm>
            <a:off x="1524000" y="4068701"/>
            <a:ext cx="9144000" cy="1655762"/>
          </a:xfrm>
        </p:spPr>
        <p:txBody>
          <a:bodyPr/>
          <a:lstStyle/>
          <a:p>
            <a:r>
              <a:rPr lang="fr-FR" dirty="0"/>
              <a:t>Dossier Projet</a:t>
            </a:r>
          </a:p>
        </p:txBody>
      </p:sp>
    </p:spTree>
    <p:extLst>
      <p:ext uri="{BB962C8B-B14F-4D97-AF65-F5344CB8AC3E}">
        <p14:creationId xmlns:p14="http://schemas.microsoft.com/office/powerpoint/2010/main" val="1782780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5643419" cy="1066801"/>
          </a:xfrm>
        </p:spPr>
        <p:txBody>
          <a:bodyPr>
            <a:normAutofit fontScale="90000"/>
          </a:bodyPr>
          <a:lstStyle/>
          <a:p>
            <a:pPr algn="l"/>
            <a:r>
              <a:rPr lang="fr-FR" sz="1300" dirty="0"/>
              <a:t>     II - Présentation de mon projet </a:t>
            </a:r>
            <a:br>
              <a:rPr lang="fr-FR" dirty="0"/>
            </a:br>
            <a:r>
              <a:rPr lang="fr-FR" dirty="0"/>
              <a:t>   </a:t>
            </a:r>
            <a:r>
              <a:rPr lang="fr-FR" sz="3200" dirty="0"/>
              <a:t>Concurrences et positionnement</a:t>
            </a:r>
          </a:p>
        </p:txBody>
      </p:sp>
      <p:sp>
        <p:nvSpPr>
          <p:cNvPr id="6" name="ZoneTexte 5">
            <a:extLst>
              <a:ext uri="{FF2B5EF4-FFF2-40B4-BE49-F238E27FC236}">
                <a16:creationId xmlns:a16="http://schemas.microsoft.com/office/drawing/2014/main" id="{209A1029-0F42-473E-9E53-933A12815C49}"/>
              </a:ext>
            </a:extLst>
          </p:cNvPr>
          <p:cNvSpPr txBox="1"/>
          <p:nvPr/>
        </p:nvSpPr>
        <p:spPr>
          <a:xfrm>
            <a:off x="8851037" y="1451418"/>
            <a:ext cx="2073132" cy="646331"/>
          </a:xfrm>
          <a:prstGeom prst="rect">
            <a:avLst/>
          </a:prstGeom>
          <a:noFill/>
        </p:spPr>
        <p:txBody>
          <a:bodyPr wrap="none" rtlCol="0">
            <a:spAutoFit/>
          </a:bodyPr>
          <a:lstStyle/>
          <a:p>
            <a:r>
              <a:rPr lang="fr-FR" dirty="0"/>
              <a:t>Charte graphique :</a:t>
            </a:r>
          </a:p>
          <a:p>
            <a:endParaRPr lang="fr-FR" dirty="0"/>
          </a:p>
        </p:txBody>
      </p:sp>
      <p:sp>
        <p:nvSpPr>
          <p:cNvPr id="7" name="Flèche : droite à entaille 6">
            <a:extLst>
              <a:ext uri="{FF2B5EF4-FFF2-40B4-BE49-F238E27FC236}">
                <a16:creationId xmlns:a16="http://schemas.microsoft.com/office/drawing/2014/main" id="{C838545A-4F61-42AD-9D9F-69187168B882}"/>
              </a:ext>
            </a:extLst>
          </p:cNvPr>
          <p:cNvSpPr/>
          <p:nvPr/>
        </p:nvSpPr>
        <p:spPr>
          <a:xfrm>
            <a:off x="8131946" y="1451418"/>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CBDB28A-287C-486B-A246-8E6D619BD99E}"/>
              </a:ext>
            </a:extLst>
          </p:cNvPr>
          <p:cNvSpPr txBox="1"/>
          <p:nvPr/>
        </p:nvSpPr>
        <p:spPr>
          <a:xfrm flipH="1">
            <a:off x="8131946" y="1995517"/>
            <a:ext cx="3690599" cy="646331"/>
          </a:xfrm>
          <a:prstGeom prst="rect">
            <a:avLst/>
          </a:prstGeom>
          <a:noFill/>
        </p:spPr>
        <p:txBody>
          <a:bodyPr wrap="square" rtlCol="0">
            <a:spAutoFit/>
          </a:bodyPr>
          <a:lstStyle/>
          <a:p>
            <a:r>
              <a:rPr lang="fr-FR" dirty="0"/>
              <a:t>GUETTGUARD utilise du bleu foncé, blanc et noir.</a:t>
            </a:r>
          </a:p>
        </p:txBody>
      </p:sp>
      <p:sp>
        <p:nvSpPr>
          <p:cNvPr id="9" name="Flèche : droite à entaille 8">
            <a:extLst>
              <a:ext uri="{FF2B5EF4-FFF2-40B4-BE49-F238E27FC236}">
                <a16:creationId xmlns:a16="http://schemas.microsoft.com/office/drawing/2014/main" id="{782E61FF-3F4D-4C4A-B93D-F6ED2655D259}"/>
              </a:ext>
            </a:extLst>
          </p:cNvPr>
          <p:cNvSpPr/>
          <p:nvPr/>
        </p:nvSpPr>
        <p:spPr>
          <a:xfrm>
            <a:off x="8137730" y="5480545"/>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à entaille 9">
            <a:extLst>
              <a:ext uri="{FF2B5EF4-FFF2-40B4-BE49-F238E27FC236}">
                <a16:creationId xmlns:a16="http://schemas.microsoft.com/office/drawing/2014/main" id="{CBF522D4-B369-4685-8474-28DE4ADFEC38}"/>
              </a:ext>
            </a:extLst>
          </p:cNvPr>
          <p:cNvSpPr/>
          <p:nvPr/>
        </p:nvSpPr>
        <p:spPr>
          <a:xfrm>
            <a:off x="8131946" y="2772337"/>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CCCAEAF-A363-49A2-8BAF-EA7B82778B21}"/>
              </a:ext>
            </a:extLst>
          </p:cNvPr>
          <p:cNvSpPr txBox="1"/>
          <p:nvPr/>
        </p:nvSpPr>
        <p:spPr>
          <a:xfrm>
            <a:off x="8879150" y="2772337"/>
            <a:ext cx="1051891" cy="646331"/>
          </a:xfrm>
          <a:prstGeom prst="rect">
            <a:avLst/>
          </a:prstGeom>
          <a:noFill/>
        </p:spPr>
        <p:txBody>
          <a:bodyPr wrap="none" rtlCol="0">
            <a:spAutoFit/>
          </a:bodyPr>
          <a:lstStyle/>
          <a:p>
            <a:r>
              <a:rPr lang="fr-FR" dirty="0"/>
              <a:t>Les plus:</a:t>
            </a:r>
          </a:p>
          <a:p>
            <a:endParaRPr lang="fr-FR" dirty="0"/>
          </a:p>
        </p:txBody>
      </p:sp>
      <p:sp>
        <p:nvSpPr>
          <p:cNvPr id="12" name="ZoneTexte 11">
            <a:extLst>
              <a:ext uri="{FF2B5EF4-FFF2-40B4-BE49-F238E27FC236}">
                <a16:creationId xmlns:a16="http://schemas.microsoft.com/office/drawing/2014/main" id="{0542D492-EBBD-4ED6-9FD1-E9BB4D93ACBD}"/>
              </a:ext>
            </a:extLst>
          </p:cNvPr>
          <p:cNvSpPr txBox="1"/>
          <p:nvPr/>
        </p:nvSpPr>
        <p:spPr>
          <a:xfrm flipH="1">
            <a:off x="8131946" y="3316436"/>
            <a:ext cx="3690599" cy="2031325"/>
          </a:xfrm>
          <a:prstGeom prst="rect">
            <a:avLst/>
          </a:prstGeom>
          <a:noFill/>
        </p:spPr>
        <p:txBody>
          <a:bodyPr wrap="square" rtlCol="0">
            <a:spAutoFit/>
          </a:bodyPr>
          <a:lstStyle/>
          <a:p>
            <a:r>
              <a:rPr lang="fr-FR" dirty="0"/>
              <a:t>visibilité sur les prix/domaine de compétence, possibilité de recrutement en ligne, recommandation dans le </a:t>
            </a:r>
            <a:r>
              <a:rPr lang="fr-FR" dirty="0" err="1"/>
              <a:t>footer</a:t>
            </a:r>
            <a:r>
              <a:rPr lang="fr-FR" dirty="0"/>
              <a:t> donc visible sur toutes les pages. Header devenir agent, devenir client devenir partenaire.</a:t>
            </a:r>
          </a:p>
        </p:txBody>
      </p:sp>
      <p:sp>
        <p:nvSpPr>
          <p:cNvPr id="13" name="ZoneTexte 12">
            <a:extLst>
              <a:ext uri="{FF2B5EF4-FFF2-40B4-BE49-F238E27FC236}">
                <a16:creationId xmlns:a16="http://schemas.microsoft.com/office/drawing/2014/main" id="{0F22C02C-A9A2-4353-A534-D99DB41EEAF1}"/>
              </a:ext>
            </a:extLst>
          </p:cNvPr>
          <p:cNvSpPr txBox="1"/>
          <p:nvPr/>
        </p:nvSpPr>
        <p:spPr>
          <a:xfrm>
            <a:off x="8879150" y="5478250"/>
            <a:ext cx="1252266" cy="646331"/>
          </a:xfrm>
          <a:prstGeom prst="rect">
            <a:avLst/>
          </a:prstGeom>
          <a:noFill/>
        </p:spPr>
        <p:txBody>
          <a:bodyPr wrap="none" rtlCol="0">
            <a:spAutoFit/>
          </a:bodyPr>
          <a:lstStyle/>
          <a:p>
            <a:r>
              <a:rPr lang="fr-FR" dirty="0"/>
              <a:t>Les moins:</a:t>
            </a:r>
          </a:p>
          <a:p>
            <a:endParaRPr lang="fr-FR" dirty="0"/>
          </a:p>
        </p:txBody>
      </p:sp>
      <p:sp>
        <p:nvSpPr>
          <p:cNvPr id="14" name="ZoneTexte 13">
            <a:extLst>
              <a:ext uri="{FF2B5EF4-FFF2-40B4-BE49-F238E27FC236}">
                <a16:creationId xmlns:a16="http://schemas.microsoft.com/office/drawing/2014/main" id="{13E38D25-2491-4DA5-8FAD-5BA6F9CCF82B}"/>
              </a:ext>
            </a:extLst>
          </p:cNvPr>
          <p:cNvSpPr txBox="1"/>
          <p:nvPr/>
        </p:nvSpPr>
        <p:spPr>
          <a:xfrm flipH="1">
            <a:off x="8131946" y="6022349"/>
            <a:ext cx="3690599" cy="369332"/>
          </a:xfrm>
          <a:prstGeom prst="rect">
            <a:avLst/>
          </a:prstGeom>
          <a:noFill/>
        </p:spPr>
        <p:txBody>
          <a:bodyPr wrap="square" rtlCol="0">
            <a:spAutoFit/>
          </a:bodyPr>
          <a:lstStyle/>
          <a:p>
            <a:r>
              <a:rPr lang="fr-FR" dirty="0"/>
              <a:t>Le </a:t>
            </a:r>
            <a:r>
              <a:rPr lang="fr-FR" dirty="0" err="1"/>
              <a:t>footer</a:t>
            </a:r>
            <a:r>
              <a:rPr lang="fr-FR" dirty="0"/>
              <a:t> est mal réparti. </a:t>
            </a:r>
          </a:p>
        </p:txBody>
      </p:sp>
      <p:pic>
        <p:nvPicPr>
          <p:cNvPr id="16" name="Espace réservé du contenu 15">
            <a:extLst>
              <a:ext uri="{FF2B5EF4-FFF2-40B4-BE49-F238E27FC236}">
                <a16:creationId xmlns:a16="http://schemas.microsoft.com/office/drawing/2014/main" id="{383474BF-A362-4EC5-9DC7-9283206FFF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76" y="1920223"/>
            <a:ext cx="7735703" cy="3767127"/>
          </a:xfrm>
        </p:spPr>
      </p:pic>
    </p:spTree>
    <p:extLst>
      <p:ext uri="{BB962C8B-B14F-4D97-AF65-F5344CB8AC3E}">
        <p14:creationId xmlns:p14="http://schemas.microsoft.com/office/powerpoint/2010/main" val="18983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1" y="-1"/>
            <a:ext cx="5652656" cy="1066801"/>
          </a:xfrm>
        </p:spPr>
        <p:txBody>
          <a:bodyPr>
            <a:normAutofit fontScale="90000"/>
          </a:bodyPr>
          <a:lstStyle/>
          <a:p>
            <a:pPr algn="l"/>
            <a:r>
              <a:rPr lang="fr-FR" sz="1300" dirty="0"/>
              <a:t>     II - Présentation de mon projet </a:t>
            </a:r>
            <a:br>
              <a:rPr lang="fr-FR" dirty="0"/>
            </a:br>
            <a:r>
              <a:rPr lang="fr-FR" dirty="0"/>
              <a:t>   </a:t>
            </a:r>
            <a:r>
              <a:rPr lang="fr-FR" sz="3200" dirty="0"/>
              <a:t>Concurrences et positionnement</a:t>
            </a:r>
          </a:p>
        </p:txBody>
      </p:sp>
      <p:sp>
        <p:nvSpPr>
          <p:cNvPr id="6" name="ZoneTexte 5">
            <a:extLst>
              <a:ext uri="{FF2B5EF4-FFF2-40B4-BE49-F238E27FC236}">
                <a16:creationId xmlns:a16="http://schemas.microsoft.com/office/drawing/2014/main" id="{209A1029-0F42-473E-9E53-933A12815C49}"/>
              </a:ext>
            </a:extLst>
          </p:cNvPr>
          <p:cNvSpPr txBox="1"/>
          <p:nvPr/>
        </p:nvSpPr>
        <p:spPr>
          <a:xfrm>
            <a:off x="8851037" y="1451418"/>
            <a:ext cx="2073132" cy="646331"/>
          </a:xfrm>
          <a:prstGeom prst="rect">
            <a:avLst/>
          </a:prstGeom>
          <a:noFill/>
        </p:spPr>
        <p:txBody>
          <a:bodyPr wrap="none" rtlCol="0">
            <a:spAutoFit/>
          </a:bodyPr>
          <a:lstStyle/>
          <a:p>
            <a:r>
              <a:rPr lang="fr-FR" dirty="0"/>
              <a:t>Charte graphique :</a:t>
            </a:r>
          </a:p>
          <a:p>
            <a:endParaRPr lang="fr-FR" dirty="0"/>
          </a:p>
        </p:txBody>
      </p:sp>
      <p:sp>
        <p:nvSpPr>
          <p:cNvPr id="7" name="Flèche : droite à entaille 6">
            <a:extLst>
              <a:ext uri="{FF2B5EF4-FFF2-40B4-BE49-F238E27FC236}">
                <a16:creationId xmlns:a16="http://schemas.microsoft.com/office/drawing/2014/main" id="{C838545A-4F61-42AD-9D9F-69187168B882}"/>
              </a:ext>
            </a:extLst>
          </p:cNvPr>
          <p:cNvSpPr/>
          <p:nvPr/>
        </p:nvSpPr>
        <p:spPr>
          <a:xfrm>
            <a:off x="8131946" y="1451418"/>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CBDB28A-287C-486B-A246-8E6D619BD99E}"/>
              </a:ext>
            </a:extLst>
          </p:cNvPr>
          <p:cNvSpPr txBox="1"/>
          <p:nvPr/>
        </p:nvSpPr>
        <p:spPr>
          <a:xfrm flipH="1">
            <a:off x="8131946" y="1995517"/>
            <a:ext cx="3690599" cy="646331"/>
          </a:xfrm>
          <a:prstGeom prst="rect">
            <a:avLst/>
          </a:prstGeom>
          <a:noFill/>
        </p:spPr>
        <p:txBody>
          <a:bodyPr wrap="square" rtlCol="0">
            <a:spAutoFit/>
          </a:bodyPr>
          <a:lstStyle/>
          <a:p>
            <a:r>
              <a:rPr lang="fr-FR" dirty="0"/>
              <a:t>BSL utilise du blanc, noir et du violet.</a:t>
            </a:r>
          </a:p>
        </p:txBody>
      </p:sp>
      <p:sp>
        <p:nvSpPr>
          <p:cNvPr id="9" name="Flèche : droite à entaille 8">
            <a:extLst>
              <a:ext uri="{FF2B5EF4-FFF2-40B4-BE49-F238E27FC236}">
                <a16:creationId xmlns:a16="http://schemas.microsoft.com/office/drawing/2014/main" id="{782E61FF-3F4D-4C4A-B93D-F6ED2655D259}"/>
              </a:ext>
            </a:extLst>
          </p:cNvPr>
          <p:cNvSpPr/>
          <p:nvPr/>
        </p:nvSpPr>
        <p:spPr>
          <a:xfrm>
            <a:off x="8131946" y="4647254"/>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à entaille 9">
            <a:extLst>
              <a:ext uri="{FF2B5EF4-FFF2-40B4-BE49-F238E27FC236}">
                <a16:creationId xmlns:a16="http://schemas.microsoft.com/office/drawing/2014/main" id="{CBF522D4-B369-4685-8474-28DE4ADFEC38}"/>
              </a:ext>
            </a:extLst>
          </p:cNvPr>
          <p:cNvSpPr/>
          <p:nvPr/>
        </p:nvSpPr>
        <p:spPr>
          <a:xfrm>
            <a:off x="8131946" y="2772337"/>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CCCAEAF-A363-49A2-8BAF-EA7B82778B21}"/>
              </a:ext>
            </a:extLst>
          </p:cNvPr>
          <p:cNvSpPr txBox="1"/>
          <p:nvPr/>
        </p:nvSpPr>
        <p:spPr>
          <a:xfrm>
            <a:off x="8879150" y="2772337"/>
            <a:ext cx="1051891" cy="646331"/>
          </a:xfrm>
          <a:prstGeom prst="rect">
            <a:avLst/>
          </a:prstGeom>
          <a:noFill/>
        </p:spPr>
        <p:txBody>
          <a:bodyPr wrap="none" rtlCol="0">
            <a:spAutoFit/>
          </a:bodyPr>
          <a:lstStyle/>
          <a:p>
            <a:r>
              <a:rPr lang="fr-FR" dirty="0"/>
              <a:t>Les plus:</a:t>
            </a:r>
          </a:p>
          <a:p>
            <a:endParaRPr lang="fr-FR" dirty="0"/>
          </a:p>
        </p:txBody>
      </p:sp>
      <p:sp>
        <p:nvSpPr>
          <p:cNvPr id="12" name="ZoneTexte 11">
            <a:extLst>
              <a:ext uri="{FF2B5EF4-FFF2-40B4-BE49-F238E27FC236}">
                <a16:creationId xmlns:a16="http://schemas.microsoft.com/office/drawing/2014/main" id="{0542D492-EBBD-4ED6-9FD1-E9BB4D93ACBD}"/>
              </a:ext>
            </a:extLst>
          </p:cNvPr>
          <p:cNvSpPr txBox="1"/>
          <p:nvPr/>
        </p:nvSpPr>
        <p:spPr>
          <a:xfrm flipH="1">
            <a:off x="8131946" y="3316436"/>
            <a:ext cx="3690599" cy="1200329"/>
          </a:xfrm>
          <a:prstGeom prst="rect">
            <a:avLst/>
          </a:prstGeom>
          <a:noFill/>
        </p:spPr>
        <p:txBody>
          <a:bodyPr wrap="square" rtlCol="0">
            <a:spAutoFit/>
          </a:bodyPr>
          <a:lstStyle/>
          <a:p>
            <a:r>
              <a:rPr lang="fr-FR" dirty="0"/>
              <a:t>Traduction en anglais possible. Première page : partenaire, activité. Possibilité de consulter son planning en ligne et en temps réel.</a:t>
            </a:r>
          </a:p>
        </p:txBody>
      </p:sp>
      <p:sp>
        <p:nvSpPr>
          <p:cNvPr id="13" name="ZoneTexte 12">
            <a:extLst>
              <a:ext uri="{FF2B5EF4-FFF2-40B4-BE49-F238E27FC236}">
                <a16:creationId xmlns:a16="http://schemas.microsoft.com/office/drawing/2014/main" id="{0F22C02C-A9A2-4353-A534-D99DB41EEAF1}"/>
              </a:ext>
            </a:extLst>
          </p:cNvPr>
          <p:cNvSpPr txBox="1"/>
          <p:nvPr/>
        </p:nvSpPr>
        <p:spPr>
          <a:xfrm>
            <a:off x="8851037" y="4647254"/>
            <a:ext cx="1252266" cy="646331"/>
          </a:xfrm>
          <a:prstGeom prst="rect">
            <a:avLst/>
          </a:prstGeom>
          <a:noFill/>
        </p:spPr>
        <p:txBody>
          <a:bodyPr wrap="none" rtlCol="0">
            <a:spAutoFit/>
          </a:bodyPr>
          <a:lstStyle/>
          <a:p>
            <a:r>
              <a:rPr lang="fr-FR" dirty="0"/>
              <a:t>Les moins:</a:t>
            </a:r>
          </a:p>
          <a:p>
            <a:endParaRPr lang="fr-FR" dirty="0"/>
          </a:p>
        </p:txBody>
      </p:sp>
      <p:sp>
        <p:nvSpPr>
          <p:cNvPr id="14" name="ZoneTexte 13">
            <a:extLst>
              <a:ext uri="{FF2B5EF4-FFF2-40B4-BE49-F238E27FC236}">
                <a16:creationId xmlns:a16="http://schemas.microsoft.com/office/drawing/2014/main" id="{13E38D25-2491-4DA5-8FAD-5BA6F9CCF82B}"/>
              </a:ext>
            </a:extLst>
          </p:cNvPr>
          <p:cNvSpPr txBox="1"/>
          <p:nvPr/>
        </p:nvSpPr>
        <p:spPr>
          <a:xfrm flipH="1">
            <a:off x="8131946" y="5191353"/>
            <a:ext cx="3690599" cy="923330"/>
          </a:xfrm>
          <a:prstGeom prst="rect">
            <a:avLst/>
          </a:prstGeom>
          <a:noFill/>
        </p:spPr>
        <p:txBody>
          <a:bodyPr wrap="square" rtlCol="0">
            <a:spAutoFit/>
          </a:bodyPr>
          <a:lstStyle/>
          <a:p>
            <a:r>
              <a:rPr lang="fr-FR" dirty="0"/>
              <a:t>Les mots sont mal choisi pour parler des métiers. Le </a:t>
            </a:r>
            <a:r>
              <a:rPr lang="fr-FR" dirty="0" err="1"/>
              <a:t>footer</a:t>
            </a:r>
            <a:r>
              <a:rPr lang="fr-FR" dirty="0"/>
              <a:t> est surchargé d’information.</a:t>
            </a:r>
          </a:p>
        </p:txBody>
      </p:sp>
      <p:pic>
        <p:nvPicPr>
          <p:cNvPr id="16" name="Espace réservé du contenu 15">
            <a:extLst>
              <a:ext uri="{FF2B5EF4-FFF2-40B4-BE49-F238E27FC236}">
                <a16:creationId xmlns:a16="http://schemas.microsoft.com/office/drawing/2014/main" id="{2B1B5C9F-7D4C-49F3-B356-18C323E2D9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315" y="1957973"/>
            <a:ext cx="7814926" cy="3830128"/>
          </a:xfrm>
        </p:spPr>
      </p:pic>
    </p:spTree>
    <p:extLst>
      <p:ext uri="{BB962C8B-B14F-4D97-AF65-F5344CB8AC3E}">
        <p14:creationId xmlns:p14="http://schemas.microsoft.com/office/powerpoint/2010/main" val="1924715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8" name="Espace réservé du contenu 14">
            <a:extLst>
              <a:ext uri="{FF2B5EF4-FFF2-40B4-BE49-F238E27FC236}">
                <a16:creationId xmlns:a16="http://schemas.microsoft.com/office/drawing/2014/main" id="{558F3D96-813F-41ED-BFFA-C9607B8DCA6E}"/>
              </a:ext>
            </a:extLst>
          </p:cNvPr>
          <p:cNvPicPr>
            <a:picLocks noChangeAspect="1"/>
          </p:cNvPicPr>
          <p:nvPr/>
        </p:nvPicPr>
        <p:blipFill rotWithShape="1">
          <a:blip r:embed="rId3">
            <a:extLst>
              <a:ext uri="{28A0092B-C50C-407E-A947-70E740481C1C}">
                <a14:useLocalDpi xmlns:a14="http://schemas.microsoft.com/office/drawing/2010/main" val="0"/>
              </a:ext>
            </a:extLst>
          </a:blip>
          <a:srcRect t="816" b="4196"/>
          <a:stretch/>
        </p:blipFill>
        <p:spPr>
          <a:xfrm>
            <a:off x="7620351" y="10"/>
            <a:ext cx="4571649" cy="6857990"/>
          </a:xfrm>
          <a:prstGeom prst="rect">
            <a:avLst/>
          </a:prstGeom>
        </p:spPr>
      </p:pic>
      <p:pic>
        <p:nvPicPr>
          <p:cNvPr id="23" name="Picture 22">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22" name="Titre 1">
            <a:extLst>
              <a:ext uri="{FF2B5EF4-FFF2-40B4-BE49-F238E27FC236}">
                <a16:creationId xmlns:a16="http://schemas.microsoft.com/office/drawing/2014/main" id="{E7FBBC19-4CFB-45D4-A242-C2878E85C976}"/>
              </a:ext>
            </a:extLst>
          </p:cNvPr>
          <p:cNvSpPr txBox="1">
            <a:spLocks/>
          </p:cNvSpPr>
          <p:nvPr/>
        </p:nvSpPr>
        <p:spPr>
          <a:xfrm>
            <a:off x="-1" y="-1"/>
            <a:ext cx="5347856" cy="106680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 </a:t>
            </a:r>
            <a:br>
              <a:rPr lang="fr-FR" dirty="0"/>
            </a:br>
            <a:r>
              <a:rPr lang="fr-FR" dirty="0"/>
              <a:t>   </a:t>
            </a:r>
            <a:r>
              <a:rPr lang="fr-FR" sz="3200" dirty="0"/>
              <a:t>Objectif du site</a:t>
            </a:r>
          </a:p>
        </p:txBody>
      </p:sp>
      <p:sp>
        <p:nvSpPr>
          <p:cNvPr id="25" name="ZoneTexte 24">
            <a:extLst>
              <a:ext uri="{FF2B5EF4-FFF2-40B4-BE49-F238E27FC236}">
                <a16:creationId xmlns:a16="http://schemas.microsoft.com/office/drawing/2014/main" id="{3B2004CE-A766-4535-8A3B-14DC6E49EDB9}"/>
              </a:ext>
            </a:extLst>
          </p:cNvPr>
          <p:cNvSpPr txBox="1"/>
          <p:nvPr/>
        </p:nvSpPr>
        <p:spPr>
          <a:xfrm>
            <a:off x="1320800" y="2348090"/>
            <a:ext cx="4775200" cy="1754326"/>
          </a:xfrm>
          <a:prstGeom prst="rect">
            <a:avLst/>
          </a:prstGeom>
          <a:noFill/>
        </p:spPr>
        <p:txBody>
          <a:bodyPr wrap="square" rtlCol="0">
            <a:spAutoFit/>
          </a:bodyPr>
          <a:lstStyle/>
          <a:p>
            <a:r>
              <a:rPr lang="fr-FR" dirty="0"/>
              <a:t>Permettre à CJ-Sécurité Privée de recruter plus d’agents de sécurité.</a:t>
            </a:r>
          </a:p>
          <a:p>
            <a:r>
              <a:rPr lang="fr-FR" dirty="0"/>
              <a:t>Accroitre la visibilité de l’entreprise à l’échelle nationale.</a:t>
            </a:r>
          </a:p>
          <a:p>
            <a:r>
              <a:rPr lang="fr-FR" dirty="0"/>
              <a:t>Permettre à ses clients de contracter des devis en lignes.</a:t>
            </a:r>
          </a:p>
        </p:txBody>
      </p:sp>
    </p:spTree>
    <p:extLst>
      <p:ext uri="{BB962C8B-B14F-4D97-AF65-F5344CB8AC3E}">
        <p14:creationId xmlns:p14="http://schemas.microsoft.com/office/powerpoint/2010/main" val="394519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1" y="-1"/>
            <a:ext cx="5347856" cy="1066801"/>
          </a:xfrm>
        </p:spPr>
        <p:txBody>
          <a:bodyPr>
            <a:normAutofit/>
          </a:bodyPr>
          <a:lstStyle/>
          <a:p>
            <a:pPr algn="l"/>
            <a:r>
              <a:rPr lang="fr-FR" sz="1300" dirty="0"/>
              <a:t>     II - Présentation de mon projet </a:t>
            </a:r>
            <a:br>
              <a:rPr lang="fr-FR" dirty="0"/>
            </a:br>
            <a:r>
              <a:rPr lang="fr-FR" dirty="0"/>
              <a:t>   </a:t>
            </a:r>
            <a:r>
              <a:rPr lang="fr-FR" sz="3200" dirty="0"/>
              <a:t>Arborescence</a:t>
            </a:r>
          </a:p>
        </p:txBody>
      </p:sp>
      <p:pic>
        <p:nvPicPr>
          <p:cNvPr id="15" name="Image 14">
            <a:extLst>
              <a:ext uri="{FF2B5EF4-FFF2-40B4-BE49-F238E27FC236}">
                <a16:creationId xmlns:a16="http://schemas.microsoft.com/office/drawing/2014/main" id="{77E246C9-FD4C-4A17-AAF4-3D8B5DE8B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733" y="962146"/>
            <a:ext cx="10464800" cy="5665608"/>
          </a:xfrm>
          <a:prstGeom prst="rect">
            <a:avLst/>
          </a:prstGeom>
        </p:spPr>
      </p:pic>
    </p:spTree>
    <p:extLst>
      <p:ext uri="{BB962C8B-B14F-4D97-AF65-F5344CB8AC3E}">
        <p14:creationId xmlns:p14="http://schemas.microsoft.com/office/powerpoint/2010/main" val="3456430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53099" y="37810"/>
            <a:ext cx="5347856" cy="1066801"/>
          </a:xfrm>
        </p:spPr>
        <p:txBody>
          <a:bodyPr>
            <a:normAutofit/>
          </a:bodyPr>
          <a:lstStyle/>
          <a:p>
            <a:pPr algn="l"/>
            <a:r>
              <a:rPr lang="fr-FR" sz="1300" dirty="0"/>
              <a:t>     II - Présentation de mon projet </a:t>
            </a:r>
            <a:br>
              <a:rPr lang="fr-FR" dirty="0"/>
            </a:br>
            <a:r>
              <a:rPr lang="fr-FR" sz="3200" dirty="0"/>
              <a:t>   Fonctionnalités</a:t>
            </a:r>
          </a:p>
        </p:txBody>
      </p:sp>
      <p:sp>
        <p:nvSpPr>
          <p:cNvPr id="3" name="ZoneTexte 2">
            <a:extLst>
              <a:ext uri="{FF2B5EF4-FFF2-40B4-BE49-F238E27FC236}">
                <a16:creationId xmlns:a16="http://schemas.microsoft.com/office/drawing/2014/main" id="{8EEE1D00-01ED-477D-B7BB-49EEA2A09DDF}"/>
              </a:ext>
            </a:extLst>
          </p:cNvPr>
          <p:cNvSpPr txBox="1"/>
          <p:nvPr/>
        </p:nvSpPr>
        <p:spPr>
          <a:xfrm>
            <a:off x="2974109" y="1579418"/>
            <a:ext cx="7555346" cy="2585323"/>
          </a:xfrm>
          <a:prstGeom prst="rect">
            <a:avLst/>
          </a:prstGeom>
          <a:noFill/>
        </p:spPr>
        <p:txBody>
          <a:bodyPr wrap="square" rtlCol="0">
            <a:spAutoFit/>
          </a:bodyPr>
          <a:lstStyle/>
          <a:p>
            <a:r>
              <a:rPr lang="fr-FR" dirty="0"/>
              <a:t>Création de compte utilisateur</a:t>
            </a:r>
          </a:p>
          <a:p>
            <a:r>
              <a:rPr lang="fr-FR" dirty="0"/>
              <a:t>Espace utilisateur accessible par mot de passe</a:t>
            </a:r>
          </a:p>
          <a:p>
            <a:r>
              <a:rPr lang="fr-FR" dirty="0"/>
              <a:t>Edition de son profil</a:t>
            </a:r>
          </a:p>
          <a:p>
            <a:r>
              <a:rPr lang="fr-FR" dirty="0"/>
              <a:t>Modification de son profil</a:t>
            </a:r>
          </a:p>
          <a:p>
            <a:r>
              <a:rPr lang="fr-FR" dirty="0"/>
              <a:t>Suppression de son profil</a:t>
            </a:r>
          </a:p>
          <a:p>
            <a:r>
              <a:rPr lang="fr-FR" dirty="0"/>
              <a:t>Postuler</a:t>
            </a:r>
          </a:p>
          <a:p>
            <a:r>
              <a:rPr lang="fr-FR" dirty="0"/>
              <a:t>Editer sa candidature</a:t>
            </a:r>
          </a:p>
          <a:p>
            <a:r>
              <a:rPr lang="fr-FR" dirty="0"/>
              <a:t>Modifier sa candidature</a:t>
            </a:r>
          </a:p>
          <a:p>
            <a:r>
              <a:rPr lang="fr-FR" dirty="0"/>
              <a:t>Supprimer sa candidature</a:t>
            </a:r>
          </a:p>
        </p:txBody>
      </p:sp>
      <p:sp>
        <p:nvSpPr>
          <p:cNvPr id="6" name="Flèche : chevron 5">
            <a:extLst>
              <a:ext uri="{FF2B5EF4-FFF2-40B4-BE49-F238E27FC236}">
                <a16:creationId xmlns:a16="http://schemas.microsoft.com/office/drawing/2014/main" id="{F4DD5086-C34B-422A-9939-2987CF334851}"/>
              </a:ext>
            </a:extLst>
          </p:cNvPr>
          <p:cNvSpPr/>
          <p:nvPr/>
        </p:nvSpPr>
        <p:spPr>
          <a:xfrm>
            <a:off x="2542303" y="1749714"/>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7" name="Flèche : chevron 6">
            <a:extLst>
              <a:ext uri="{FF2B5EF4-FFF2-40B4-BE49-F238E27FC236}">
                <a16:creationId xmlns:a16="http://schemas.microsoft.com/office/drawing/2014/main" id="{3EFF54BD-EEC5-4BBC-813F-CCC4E18B7CC9}"/>
              </a:ext>
            </a:extLst>
          </p:cNvPr>
          <p:cNvSpPr/>
          <p:nvPr/>
        </p:nvSpPr>
        <p:spPr>
          <a:xfrm>
            <a:off x="2542300" y="2016414"/>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8" name="Flèche : chevron 7">
            <a:extLst>
              <a:ext uri="{FF2B5EF4-FFF2-40B4-BE49-F238E27FC236}">
                <a16:creationId xmlns:a16="http://schemas.microsoft.com/office/drawing/2014/main" id="{598A268A-9EBE-4E5F-A18E-FD29DAB2D110}"/>
              </a:ext>
            </a:extLst>
          </p:cNvPr>
          <p:cNvSpPr/>
          <p:nvPr/>
        </p:nvSpPr>
        <p:spPr>
          <a:xfrm>
            <a:off x="2542300" y="2284268"/>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9" name="Flèche : chevron 8">
            <a:extLst>
              <a:ext uri="{FF2B5EF4-FFF2-40B4-BE49-F238E27FC236}">
                <a16:creationId xmlns:a16="http://schemas.microsoft.com/office/drawing/2014/main" id="{B7B36D23-1DA2-4A4B-BB84-645BFDE12DFA}"/>
              </a:ext>
            </a:extLst>
          </p:cNvPr>
          <p:cNvSpPr/>
          <p:nvPr/>
        </p:nvSpPr>
        <p:spPr>
          <a:xfrm>
            <a:off x="2542300" y="2552122"/>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4" name="Flèche : chevron 13">
            <a:extLst>
              <a:ext uri="{FF2B5EF4-FFF2-40B4-BE49-F238E27FC236}">
                <a16:creationId xmlns:a16="http://schemas.microsoft.com/office/drawing/2014/main" id="{93DE295E-A979-44C6-BBED-09E96FEBFA83}"/>
              </a:ext>
            </a:extLst>
          </p:cNvPr>
          <p:cNvSpPr/>
          <p:nvPr/>
        </p:nvSpPr>
        <p:spPr>
          <a:xfrm>
            <a:off x="2542303" y="2828637"/>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5" name="Flèche : chevron 14">
            <a:extLst>
              <a:ext uri="{FF2B5EF4-FFF2-40B4-BE49-F238E27FC236}">
                <a16:creationId xmlns:a16="http://schemas.microsoft.com/office/drawing/2014/main" id="{54C3526D-721C-4C66-8720-138917583D09}"/>
              </a:ext>
            </a:extLst>
          </p:cNvPr>
          <p:cNvSpPr/>
          <p:nvPr/>
        </p:nvSpPr>
        <p:spPr>
          <a:xfrm>
            <a:off x="2542300" y="3095337"/>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6" name="Flèche : chevron 15">
            <a:extLst>
              <a:ext uri="{FF2B5EF4-FFF2-40B4-BE49-F238E27FC236}">
                <a16:creationId xmlns:a16="http://schemas.microsoft.com/office/drawing/2014/main" id="{E8C3F30A-1651-48C7-A13E-56E396916565}"/>
              </a:ext>
            </a:extLst>
          </p:cNvPr>
          <p:cNvSpPr/>
          <p:nvPr/>
        </p:nvSpPr>
        <p:spPr>
          <a:xfrm>
            <a:off x="2542300" y="3363191"/>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7" name="Flèche : chevron 16">
            <a:extLst>
              <a:ext uri="{FF2B5EF4-FFF2-40B4-BE49-F238E27FC236}">
                <a16:creationId xmlns:a16="http://schemas.microsoft.com/office/drawing/2014/main" id="{44F7A72D-D8D8-4370-8F6E-6279E7619701}"/>
              </a:ext>
            </a:extLst>
          </p:cNvPr>
          <p:cNvSpPr/>
          <p:nvPr/>
        </p:nvSpPr>
        <p:spPr>
          <a:xfrm>
            <a:off x="2542300" y="3631045"/>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8" name="Flèche : chevron 17">
            <a:extLst>
              <a:ext uri="{FF2B5EF4-FFF2-40B4-BE49-F238E27FC236}">
                <a16:creationId xmlns:a16="http://schemas.microsoft.com/office/drawing/2014/main" id="{066F5755-4D1D-4E8B-81D6-76B76351DB17}"/>
              </a:ext>
            </a:extLst>
          </p:cNvPr>
          <p:cNvSpPr/>
          <p:nvPr/>
        </p:nvSpPr>
        <p:spPr>
          <a:xfrm>
            <a:off x="2542300" y="3907560"/>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866560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1" y="-1"/>
            <a:ext cx="5347856" cy="1066801"/>
          </a:xfrm>
        </p:spPr>
        <p:txBody>
          <a:bodyPr>
            <a:normAutofit/>
          </a:bodyPr>
          <a:lstStyle/>
          <a:p>
            <a:pPr algn="l"/>
            <a:r>
              <a:rPr lang="fr-FR" sz="1300" dirty="0"/>
              <a:t>     II - Présentation de mon projet </a:t>
            </a:r>
            <a:br>
              <a:rPr lang="fr-FR" dirty="0"/>
            </a:br>
            <a:r>
              <a:rPr lang="fr-FR" sz="3200" dirty="0"/>
              <a:t>   Fonctionnalités</a:t>
            </a:r>
          </a:p>
        </p:txBody>
      </p:sp>
      <p:pic>
        <p:nvPicPr>
          <p:cNvPr id="4" name="Image 3">
            <a:extLst>
              <a:ext uri="{FF2B5EF4-FFF2-40B4-BE49-F238E27FC236}">
                <a16:creationId xmlns:a16="http://schemas.microsoft.com/office/drawing/2014/main" id="{AEB4D369-2D2B-4BA2-B599-C0C078462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131" y="807156"/>
            <a:ext cx="8656794" cy="5791200"/>
          </a:xfrm>
          <a:prstGeom prst="rect">
            <a:avLst/>
          </a:prstGeom>
        </p:spPr>
      </p:pic>
      <p:sp>
        <p:nvSpPr>
          <p:cNvPr id="5" name="ZoneTexte 4">
            <a:extLst>
              <a:ext uri="{FF2B5EF4-FFF2-40B4-BE49-F238E27FC236}">
                <a16:creationId xmlns:a16="http://schemas.microsoft.com/office/drawing/2014/main" id="{D0CE4273-76CD-4064-BEAF-A482E61314EB}"/>
              </a:ext>
            </a:extLst>
          </p:cNvPr>
          <p:cNvSpPr txBox="1"/>
          <p:nvPr/>
        </p:nvSpPr>
        <p:spPr>
          <a:xfrm>
            <a:off x="1106311" y="2686756"/>
            <a:ext cx="1096775" cy="369332"/>
          </a:xfrm>
          <a:prstGeom prst="rect">
            <a:avLst/>
          </a:prstGeom>
          <a:noFill/>
        </p:spPr>
        <p:txBody>
          <a:bodyPr wrap="none" rtlCol="0">
            <a:spAutoFit/>
          </a:bodyPr>
          <a:lstStyle/>
          <a:p>
            <a:r>
              <a:rPr lang="fr-FR" dirty="0"/>
              <a:t>Use Case</a:t>
            </a:r>
          </a:p>
        </p:txBody>
      </p:sp>
    </p:spTree>
    <p:extLst>
      <p:ext uri="{BB962C8B-B14F-4D97-AF65-F5344CB8AC3E}">
        <p14:creationId xmlns:p14="http://schemas.microsoft.com/office/powerpoint/2010/main" val="4257176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6" name="Phylactère : pensées 5">
            <a:extLst>
              <a:ext uri="{FF2B5EF4-FFF2-40B4-BE49-F238E27FC236}">
                <a16:creationId xmlns:a16="http://schemas.microsoft.com/office/drawing/2014/main" id="{2B98D6C5-1298-41BF-BB37-772B62EAB121}"/>
              </a:ext>
            </a:extLst>
          </p:cNvPr>
          <p:cNvSpPr/>
          <p:nvPr/>
        </p:nvSpPr>
        <p:spPr>
          <a:xfrm>
            <a:off x="1301966" y="1464547"/>
            <a:ext cx="10253710" cy="3573262"/>
          </a:xfrm>
          <a:prstGeom prst="cloud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3B62AA4-9C85-45C1-9F8C-A7DC0615AA62}"/>
              </a:ext>
            </a:extLst>
          </p:cNvPr>
          <p:cNvSpPr txBox="1"/>
          <p:nvPr/>
        </p:nvSpPr>
        <p:spPr>
          <a:xfrm>
            <a:off x="2673432" y="2235515"/>
            <a:ext cx="7649851" cy="2031325"/>
          </a:xfrm>
          <a:prstGeom prst="rect">
            <a:avLst/>
          </a:prstGeom>
          <a:noFill/>
        </p:spPr>
        <p:txBody>
          <a:bodyPr wrap="none" rtlCol="0">
            <a:spAutoFit/>
          </a:bodyPr>
          <a:lstStyle/>
          <a:p>
            <a:pPr fontAlgn="base"/>
            <a:r>
              <a:rPr lang="fr-FR" b="1" dirty="0"/>
              <a:t> </a:t>
            </a:r>
            <a:endParaRPr lang="fr-FR" dirty="0"/>
          </a:p>
          <a:p>
            <a:pPr fontAlgn="base"/>
            <a:r>
              <a:rPr lang="fr-FR" dirty="0"/>
              <a:t>Sécurité			Protection			Médiation			Agent</a:t>
            </a:r>
          </a:p>
          <a:p>
            <a:pPr fontAlgn="base"/>
            <a:r>
              <a:rPr lang="fr-FR" dirty="0"/>
              <a:t>		Armes				Sûreté				Equipe</a:t>
            </a:r>
          </a:p>
          <a:p>
            <a:pPr fontAlgn="base"/>
            <a:r>
              <a:rPr lang="fr-FR" dirty="0"/>
              <a:t>Communication	Surveillance			Prevention			Confiance</a:t>
            </a:r>
          </a:p>
          <a:p>
            <a:pPr fontAlgn="base"/>
            <a:r>
              <a:rPr lang="fr-FR" dirty="0"/>
              <a:t>		Service				Prestation			Client</a:t>
            </a:r>
          </a:p>
          <a:p>
            <a:pPr fontAlgn="base"/>
            <a:r>
              <a:rPr lang="fr-FR" dirty="0"/>
              <a:t>Discrétion</a:t>
            </a:r>
          </a:p>
          <a:p>
            <a:endParaRPr lang="fr-FR" dirty="0"/>
          </a:p>
        </p:txBody>
      </p:sp>
      <p:sp>
        <p:nvSpPr>
          <p:cNvPr id="8" name="ZoneTexte 7">
            <a:extLst>
              <a:ext uri="{FF2B5EF4-FFF2-40B4-BE49-F238E27FC236}">
                <a16:creationId xmlns:a16="http://schemas.microsoft.com/office/drawing/2014/main" id="{133EDE24-FB80-4757-B1D6-1DFCDBBB3EC5}"/>
              </a:ext>
            </a:extLst>
          </p:cNvPr>
          <p:cNvSpPr txBox="1"/>
          <p:nvPr/>
        </p:nvSpPr>
        <p:spPr>
          <a:xfrm>
            <a:off x="2242910" y="5393453"/>
            <a:ext cx="1710789" cy="369332"/>
          </a:xfrm>
          <a:prstGeom prst="rect">
            <a:avLst/>
          </a:prstGeom>
          <a:noFill/>
        </p:spPr>
        <p:txBody>
          <a:bodyPr wrap="none" rtlCol="0">
            <a:spAutoFit/>
          </a:bodyPr>
          <a:lstStyle/>
          <a:p>
            <a:r>
              <a:rPr lang="fr-FR" dirty="0"/>
              <a:t>Brainstorming :</a:t>
            </a:r>
          </a:p>
        </p:txBody>
      </p:sp>
    </p:spTree>
    <p:extLst>
      <p:ext uri="{BB962C8B-B14F-4D97-AF65-F5344CB8AC3E}">
        <p14:creationId xmlns:p14="http://schemas.microsoft.com/office/powerpoint/2010/main" val="383988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700437" y="1458762"/>
            <a:ext cx="2097049" cy="369332"/>
          </a:xfrm>
          <a:prstGeom prst="rect">
            <a:avLst/>
          </a:prstGeom>
          <a:noFill/>
        </p:spPr>
        <p:txBody>
          <a:bodyPr wrap="none" rtlCol="0">
            <a:spAutoFit/>
          </a:bodyPr>
          <a:lstStyle/>
          <a:p>
            <a:r>
              <a:rPr lang="fr-FR" dirty="0"/>
              <a:t>Echelle d’Osgood :</a:t>
            </a:r>
          </a:p>
        </p:txBody>
      </p:sp>
      <p:pic>
        <p:nvPicPr>
          <p:cNvPr id="4" name="Image 3">
            <a:extLst>
              <a:ext uri="{FF2B5EF4-FFF2-40B4-BE49-F238E27FC236}">
                <a16:creationId xmlns:a16="http://schemas.microsoft.com/office/drawing/2014/main" id="{AB12AF53-D981-49FA-A461-7481C09B5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135" y="1708726"/>
            <a:ext cx="6196614" cy="4898165"/>
          </a:xfrm>
          <a:prstGeom prst="rect">
            <a:avLst/>
          </a:prstGeom>
        </p:spPr>
      </p:pic>
      <p:sp>
        <p:nvSpPr>
          <p:cNvPr id="5" name="ZoneTexte 4">
            <a:extLst>
              <a:ext uri="{FF2B5EF4-FFF2-40B4-BE49-F238E27FC236}">
                <a16:creationId xmlns:a16="http://schemas.microsoft.com/office/drawing/2014/main" id="{2F9F4413-44B5-4C70-A38A-CF4FD3381A02}"/>
              </a:ext>
            </a:extLst>
          </p:cNvPr>
          <p:cNvSpPr txBox="1"/>
          <p:nvPr/>
        </p:nvSpPr>
        <p:spPr>
          <a:xfrm>
            <a:off x="8626764" y="1911938"/>
            <a:ext cx="968535" cy="369332"/>
          </a:xfrm>
          <a:prstGeom prst="rect">
            <a:avLst/>
          </a:prstGeom>
          <a:noFill/>
        </p:spPr>
        <p:txBody>
          <a:bodyPr wrap="none" rtlCol="0">
            <a:spAutoFit/>
          </a:bodyPr>
          <a:lstStyle/>
          <a:p>
            <a:r>
              <a:rPr lang="fr-FR" dirty="0">
                <a:solidFill>
                  <a:schemeClr val="bg1"/>
                </a:solidFill>
              </a:rPr>
              <a:t>Sécurité</a:t>
            </a:r>
          </a:p>
        </p:txBody>
      </p:sp>
      <p:sp>
        <p:nvSpPr>
          <p:cNvPr id="9" name="ZoneTexte 8">
            <a:extLst>
              <a:ext uri="{FF2B5EF4-FFF2-40B4-BE49-F238E27FC236}">
                <a16:creationId xmlns:a16="http://schemas.microsoft.com/office/drawing/2014/main" id="{00E22637-F54A-4DED-A76A-1B09034E4C1F}"/>
              </a:ext>
            </a:extLst>
          </p:cNvPr>
          <p:cNvSpPr txBox="1"/>
          <p:nvPr/>
        </p:nvSpPr>
        <p:spPr>
          <a:xfrm>
            <a:off x="3776690" y="5361541"/>
            <a:ext cx="1200970" cy="369332"/>
          </a:xfrm>
          <a:prstGeom prst="rect">
            <a:avLst/>
          </a:prstGeom>
          <a:noFill/>
        </p:spPr>
        <p:txBody>
          <a:bodyPr wrap="none" rtlCol="0">
            <a:spAutoFit/>
          </a:bodyPr>
          <a:lstStyle/>
          <a:p>
            <a:r>
              <a:rPr lang="fr-FR" dirty="0">
                <a:solidFill>
                  <a:schemeClr val="bg1"/>
                </a:solidFill>
              </a:rPr>
              <a:t>Discrétion</a:t>
            </a:r>
          </a:p>
        </p:txBody>
      </p:sp>
      <p:sp>
        <p:nvSpPr>
          <p:cNvPr id="10" name="ZoneTexte 9">
            <a:extLst>
              <a:ext uri="{FF2B5EF4-FFF2-40B4-BE49-F238E27FC236}">
                <a16:creationId xmlns:a16="http://schemas.microsoft.com/office/drawing/2014/main" id="{CFA6EC53-6905-4172-AE42-B262D22C98A6}"/>
              </a:ext>
            </a:extLst>
          </p:cNvPr>
          <p:cNvSpPr txBox="1"/>
          <p:nvPr/>
        </p:nvSpPr>
        <p:spPr>
          <a:xfrm>
            <a:off x="5597731" y="3973142"/>
            <a:ext cx="1197764" cy="369332"/>
          </a:xfrm>
          <a:prstGeom prst="rect">
            <a:avLst/>
          </a:prstGeom>
          <a:noFill/>
        </p:spPr>
        <p:txBody>
          <a:bodyPr wrap="none" rtlCol="0">
            <a:spAutoFit/>
          </a:bodyPr>
          <a:lstStyle/>
          <a:p>
            <a:r>
              <a:rPr lang="fr-FR" dirty="0">
                <a:solidFill>
                  <a:schemeClr val="bg1"/>
                </a:solidFill>
              </a:rPr>
              <a:t>Protection</a:t>
            </a:r>
          </a:p>
        </p:txBody>
      </p:sp>
      <p:sp>
        <p:nvSpPr>
          <p:cNvPr id="11" name="ZoneTexte 10">
            <a:extLst>
              <a:ext uri="{FF2B5EF4-FFF2-40B4-BE49-F238E27FC236}">
                <a16:creationId xmlns:a16="http://schemas.microsoft.com/office/drawing/2014/main" id="{CC7F9F9E-FA0F-4B15-BDBC-BD2F7D7F9494}"/>
              </a:ext>
            </a:extLst>
          </p:cNvPr>
          <p:cNvSpPr txBox="1"/>
          <p:nvPr/>
        </p:nvSpPr>
        <p:spPr>
          <a:xfrm>
            <a:off x="6783054" y="3282847"/>
            <a:ext cx="895053" cy="369332"/>
          </a:xfrm>
          <a:prstGeom prst="rect">
            <a:avLst/>
          </a:prstGeom>
          <a:noFill/>
        </p:spPr>
        <p:txBody>
          <a:bodyPr wrap="none" rtlCol="0">
            <a:spAutoFit/>
          </a:bodyPr>
          <a:lstStyle/>
          <a:p>
            <a:r>
              <a:rPr lang="fr-FR" dirty="0">
                <a:solidFill>
                  <a:schemeClr val="bg1"/>
                </a:solidFill>
              </a:rPr>
              <a:t>Service</a:t>
            </a:r>
          </a:p>
        </p:txBody>
      </p:sp>
      <p:sp>
        <p:nvSpPr>
          <p:cNvPr id="12" name="ZoneTexte 11">
            <a:extLst>
              <a:ext uri="{FF2B5EF4-FFF2-40B4-BE49-F238E27FC236}">
                <a16:creationId xmlns:a16="http://schemas.microsoft.com/office/drawing/2014/main" id="{91166170-A7F1-41FA-9D86-650ABADA73C5}"/>
              </a:ext>
            </a:extLst>
          </p:cNvPr>
          <p:cNvSpPr txBox="1"/>
          <p:nvPr/>
        </p:nvSpPr>
        <p:spPr>
          <a:xfrm>
            <a:off x="7494341" y="2592552"/>
            <a:ext cx="1245854" cy="369332"/>
          </a:xfrm>
          <a:prstGeom prst="rect">
            <a:avLst/>
          </a:prstGeom>
          <a:noFill/>
        </p:spPr>
        <p:txBody>
          <a:bodyPr wrap="none" rtlCol="0">
            <a:spAutoFit/>
          </a:bodyPr>
          <a:lstStyle/>
          <a:p>
            <a:r>
              <a:rPr lang="fr-FR" dirty="0">
                <a:solidFill>
                  <a:schemeClr val="bg1"/>
                </a:solidFill>
              </a:rPr>
              <a:t>Confiance </a:t>
            </a:r>
          </a:p>
        </p:txBody>
      </p:sp>
      <p:sp>
        <p:nvSpPr>
          <p:cNvPr id="13" name="ZoneTexte 12">
            <a:extLst>
              <a:ext uri="{FF2B5EF4-FFF2-40B4-BE49-F238E27FC236}">
                <a16:creationId xmlns:a16="http://schemas.microsoft.com/office/drawing/2014/main" id="{38886DE9-1CE0-4576-AE8A-B1F998F30E2F}"/>
              </a:ext>
            </a:extLst>
          </p:cNvPr>
          <p:cNvSpPr txBox="1"/>
          <p:nvPr/>
        </p:nvSpPr>
        <p:spPr>
          <a:xfrm>
            <a:off x="4526756" y="4671246"/>
            <a:ext cx="1380506" cy="369332"/>
          </a:xfrm>
          <a:prstGeom prst="rect">
            <a:avLst/>
          </a:prstGeom>
          <a:noFill/>
        </p:spPr>
        <p:txBody>
          <a:bodyPr wrap="none" rtlCol="0">
            <a:spAutoFit/>
          </a:bodyPr>
          <a:lstStyle/>
          <a:p>
            <a:r>
              <a:rPr lang="fr-FR" dirty="0">
                <a:solidFill>
                  <a:schemeClr val="bg1"/>
                </a:solidFill>
              </a:rPr>
              <a:t>Surveillance</a:t>
            </a:r>
          </a:p>
        </p:txBody>
      </p:sp>
    </p:spTree>
    <p:extLst>
      <p:ext uri="{BB962C8B-B14F-4D97-AF65-F5344CB8AC3E}">
        <p14:creationId xmlns:p14="http://schemas.microsoft.com/office/powerpoint/2010/main" val="2970546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792800" y="2374995"/>
            <a:ext cx="2606804" cy="2893100"/>
          </a:xfrm>
          <a:prstGeom prst="rect">
            <a:avLst/>
          </a:prstGeom>
          <a:noFill/>
        </p:spPr>
        <p:txBody>
          <a:bodyPr wrap="none" rtlCol="0">
            <a:spAutoFit/>
          </a:bodyPr>
          <a:lstStyle/>
          <a:p>
            <a:r>
              <a:rPr lang="fr-FR" dirty="0"/>
              <a:t>MoodBoard:</a:t>
            </a:r>
          </a:p>
          <a:p>
            <a:endParaRPr lang="fr-FR" dirty="0"/>
          </a:p>
          <a:p>
            <a:r>
              <a:rPr lang="fr-FR" dirty="0"/>
              <a:t>Le ton est donné par une</a:t>
            </a:r>
          </a:p>
          <a:p>
            <a:r>
              <a:rPr lang="fr-FR" dirty="0"/>
              <a:t>Sélection de mot clés:</a:t>
            </a:r>
          </a:p>
          <a:p>
            <a:endParaRPr lang="fr-FR" dirty="0"/>
          </a:p>
          <a:p>
            <a:r>
              <a:rPr lang="fr-FR" dirty="0"/>
              <a:t>	</a:t>
            </a:r>
            <a:r>
              <a:rPr lang="fr-FR" sz="1400" dirty="0"/>
              <a:t>Confiance</a:t>
            </a:r>
          </a:p>
          <a:p>
            <a:r>
              <a:rPr lang="fr-FR" sz="1400" dirty="0"/>
              <a:t>	Sécurité</a:t>
            </a:r>
          </a:p>
          <a:p>
            <a:r>
              <a:rPr lang="fr-FR" sz="1400" dirty="0"/>
              <a:t>	Protection</a:t>
            </a:r>
          </a:p>
          <a:p>
            <a:r>
              <a:rPr lang="fr-FR" sz="1400" dirty="0"/>
              <a:t>	Discrétion</a:t>
            </a:r>
          </a:p>
          <a:p>
            <a:r>
              <a:rPr lang="fr-FR" sz="1400" dirty="0"/>
              <a:t>	Surveillance</a:t>
            </a:r>
          </a:p>
          <a:p>
            <a:r>
              <a:rPr lang="fr-FR" dirty="0"/>
              <a:t>	</a:t>
            </a:r>
          </a:p>
        </p:txBody>
      </p:sp>
      <p:pic>
        <p:nvPicPr>
          <p:cNvPr id="6" name="Image 5">
            <a:extLst>
              <a:ext uri="{FF2B5EF4-FFF2-40B4-BE49-F238E27FC236}">
                <a16:creationId xmlns:a16="http://schemas.microsoft.com/office/drawing/2014/main" id="{A8BCFEB1-D2B1-49B5-B459-37996EFBE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624" y="1066800"/>
            <a:ext cx="7773486" cy="5509491"/>
          </a:xfrm>
          <a:prstGeom prst="rect">
            <a:avLst/>
          </a:prstGeom>
        </p:spPr>
      </p:pic>
    </p:spTree>
    <p:extLst>
      <p:ext uri="{BB962C8B-B14F-4D97-AF65-F5344CB8AC3E}">
        <p14:creationId xmlns:p14="http://schemas.microsoft.com/office/powerpoint/2010/main" val="2402532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1026243" cy="646331"/>
          </a:xfrm>
          <a:prstGeom prst="rect">
            <a:avLst/>
          </a:prstGeom>
          <a:noFill/>
        </p:spPr>
        <p:txBody>
          <a:bodyPr wrap="none" rtlCol="0">
            <a:spAutoFit/>
          </a:bodyPr>
          <a:lstStyle/>
          <a:p>
            <a:r>
              <a:rPr lang="fr-FR" dirty="0"/>
              <a:t>Style tile</a:t>
            </a:r>
            <a:endParaRPr lang="fr-FR" sz="1400" dirty="0"/>
          </a:p>
          <a:p>
            <a:r>
              <a:rPr lang="fr-FR" dirty="0"/>
              <a:t>	</a:t>
            </a:r>
          </a:p>
        </p:txBody>
      </p:sp>
      <p:pic>
        <p:nvPicPr>
          <p:cNvPr id="7" name="Image 6">
            <a:extLst>
              <a:ext uri="{FF2B5EF4-FFF2-40B4-BE49-F238E27FC236}">
                <a16:creationId xmlns:a16="http://schemas.microsoft.com/office/drawing/2014/main" id="{24564333-8E20-4994-8615-2E9D1F6C2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840" y="386644"/>
            <a:ext cx="4310863" cy="6084711"/>
          </a:xfrm>
          <a:prstGeom prst="rect">
            <a:avLst/>
          </a:prstGeom>
        </p:spPr>
      </p:pic>
    </p:spTree>
    <p:extLst>
      <p:ext uri="{BB962C8B-B14F-4D97-AF65-F5344CB8AC3E}">
        <p14:creationId xmlns:p14="http://schemas.microsoft.com/office/powerpoint/2010/main" val="256357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2A98F7-7DAB-4EB6-80C6-0A50D3EB8AAB}"/>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322A761A-E580-4F0B-905F-369B4874AD8E}"/>
              </a:ext>
            </a:extLst>
          </p:cNvPr>
          <p:cNvSpPr>
            <a:spLocks noGrp="1"/>
          </p:cNvSpPr>
          <p:nvPr>
            <p:ph idx="1"/>
          </p:nvPr>
        </p:nvSpPr>
        <p:spPr>
          <a:xfrm>
            <a:off x="913795" y="1732449"/>
            <a:ext cx="4369405" cy="4058751"/>
          </a:xfrm>
        </p:spPr>
        <p:txBody>
          <a:bodyPr/>
          <a:lstStyle/>
          <a:p>
            <a:pPr marL="36900" indent="0" algn="r">
              <a:buNone/>
            </a:pPr>
            <a:r>
              <a:rPr lang="fr-FR" dirty="0"/>
              <a:t>I - Présentation personnel 		      3</a:t>
            </a:r>
          </a:p>
          <a:p>
            <a:pPr marL="36900" indent="0" algn="r">
              <a:buNone/>
            </a:pPr>
            <a:endParaRPr lang="fr-FR" dirty="0"/>
          </a:p>
          <a:p>
            <a:pPr marL="36900" indent="0" algn="r">
              <a:buNone/>
            </a:pPr>
            <a:r>
              <a:rPr lang="fr-FR" dirty="0"/>
              <a:t>II - Présentation de mon projet	      4</a:t>
            </a:r>
          </a:p>
          <a:p>
            <a:pPr marL="36900" indent="0">
              <a:buNone/>
            </a:pPr>
            <a:r>
              <a:rPr lang="fr-FR" sz="1400" dirty="0"/>
              <a:t>	Contexte					     	         4</a:t>
            </a:r>
          </a:p>
          <a:p>
            <a:pPr marL="36900" indent="0">
              <a:buNone/>
            </a:pPr>
            <a:r>
              <a:rPr lang="fr-FR" sz="1400" dirty="0"/>
              <a:t>	Les cibles						         5</a:t>
            </a:r>
          </a:p>
          <a:p>
            <a:pPr marL="36900" indent="0">
              <a:buNone/>
            </a:pPr>
            <a:r>
              <a:rPr lang="fr-FR" sz="1400" dirty="0"/>
              <a:t>	Concurrences</a:t>
            </a:r>
          </a:p>
          <a:p>
            <a:pPr marL="36900" indent="0">
              <a:buNone/>
            </a:pPr>
            <a:r>
              <a:rPr lang="fr-FR" sz="1400" dirty="0"/>
              <a:t>	Objectif du site</a:t>
            </a:r>
          </a:p>
          <a:p>
            <a:pPr marL="36900" indent="0">
              <a:buNone/>
            </a:pPr>
            <a:r>
              <a:rPr lang="fr-FR" sz="1400" dirty="0"/>
              <a:t>	Arborescence</a:t>
            </a:r>
          </a:p>
          <a:p>
            <a:pPr marL="36900" indent="0">
              <a:buNone/>
            </a:pPr>
            <a:r>
              <a:rPr lang="fr-FR" sz="1400" dirty="0"/>
              <a:t>	Contenus</a:t>
            </a:r>
          </a:p>
          <a:p>
            <a:pPr marL="36900" indent="0">
              <a:buNone/>
            </a:pPr>
            <a:r>
              <a:rPr lang="fr-FR" sz="1400" dirty="0"/>
              <a:t>	Fonctionnalités</a:t>
            </a:r>
          </a:p>
          <a:p>
            <a:pPr marL="36900" indent="0">
              <a:buNone/>
            </a:pPr>
            <a:r>
              <a:rPr lang="fr-FR" sz="1400" dirty="0"/>
              <a:t>	Langues</a:t>
            </a:r>
          </a:p>
        </p:txBody>
      </p:sp>
      <p:sp>
        <p:nvSpPr>
          <p:cNvPr id="5" name="Espace réservé du contenu 2">
            <a:extLst>
              <a:ext uri="{FF2B5EF4-FFF2-40B4-BE49-F238E27FC236}">
                <a16:creationId xmlns:a16="http://schemas.microsoft.com/office/drawing/2014/main" id="{2A4B4BDC-CE39-4FD4-9FD6-32D85C3D3A09}"/>
              </a:ext>
            </a:extLst>
          </p:cNvPr>
          <p:cNvSpPr txBox="1">
            <a:spLocks/>
          </p:cNvSpPr>
          <p:nvPr/>
        </p:nvSpPr>
        <p:spPr>
          <a:xfrm>
            <a:off x="6275504" y="1580050"/>
            <a:ext cx="4369405"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r">
              <a:buFont typeface="Wingdings 2" charset="2"/>
              <a:buNone/>
            </a:pPr>
            <a:r>
              <a:rPr lang="fr-FR" dirty="0"/>
              <a:t>III - Présentation attendues	             3</a:t>
            </a:r>
          </a:p>
          <a:p>
            <a:pPr marL="36900" indent="0">
              <a:buFont typeface="Wingdings 2" charset="2"/>
              <a:buNone/>
            </a:pPr>
            <a:r>
              <a:rPr lang="fr-FR" dirty="0"/>
              <a:t>	</a:t>
            </a:r>
            <a:r>
              <a:rPr lang="fr-FR" sz="1400" dirty="0"/>
              <a:t>Charte graphique et charte éditoriale</a:t>
            </a:r>
          </a:p>
          <a:p>
            <a:pPr marL="36900" indent="0">
              <a:buFont typeface="Wingdings 2" charset="2"/>
              <a:buNone/>
            </a:pPr>
            <a:r>
              <a:rPr lang="fr-FR" dirty="0"/>
              <a:t>	</a:t>
            </a:r>
            <a:r>
              <a:rPr lang="fr-FR" sz="1400" dirty="0"/>
              <a:t>Développement</a:t>
            </a:r>
          </a:p>
          <a:p>
            <a:pPr marL="36900" indent="0">
              <a:buFont typeface="Wingdings 2" charset="2"/>
              <a:buNone/>
            </a:pPr>
            <a:r>
              <a:rPr lang="fr-FR" sz="1400" dirty="0"/>
              <a:t>	Dépôt du nom de domaine et adresse mail</a:t>
            </a:r>
          </a:p>
          <a:p>
            <a:pPr marL="36900" indent="0">
              <a:buFont typeface="Wingdings 2" charset="2"/>
              <a:buNone/>
            </a:pPr>
            <a:r>
              <a:rPr lang="fr-FR" sz="1400" dirty="0"/>
              <a:t>	Référencement</a:t>
            </a:r>
          </a:p>
          <a:p>
            <a:pPr marL="36900" indent="0">
              <a:buFont typeface="Wingdings 2" charset="2"/>
              <a:buNone/>
            </a:pPr>
            <a:r>
              <a:rPr lang="fr-FR" sz="1400" dirty="0"/>
              <a:t>	Mises à jour</a:t>
            </a:r>
          </a:p>
          <a:p>
            <a:pPr marL="36900" indent="0">
              <a:buFont typeface="Wingdings 2" charset="2"/>
              <a:buNone/>
            </a:pPr>
            <a:r>
              <a:rPr lang="fr-FR" sz="1400" dirty="0"/>
              <a:t>	Statistique de connections</a:t>
            </a:r>
          </a:p>
          <a:p>
            <a:pPr marL="36900" indent="0">
              <a:buFont typeface="Wingdings 2" charset="2"/>
              <a:buNone/>
            </a:pPr>
            <a:endParaRPr lang="fr-FR" sz="1400" dirty="0"/>
          </a:p>
          <a:p>
            <a:pPr marL="36900" indent="0">
              <a:buFont typeface="Wingdings 2" charset="2"/>
              <a:buNone/>
            </a:pPr>
            <a:r>
              <a:rPr lang="fr-FR" sz="1400" dirty="0"/>
              <a:t>IV - Planning prévisionnel</a:t>
            </a:r>
          </a:p>
          <a:p>
            <a:pPr marL="36900" indent="0">
              <a:buFont typeface="Wingdings 2" charset="2"/>
              <a:buNone/>
            </a:pPr>
            <a:endParaRPr lang="fr-FR" sz="1400" dirty="0"/>
          </a:p>
          <a:p>
            <a:pPr marL="36900" indent="0">
              <a:buFont typeface="Wingdings 2" charset="2"/>
              <a:buNone/>
            </a:pPr>
            <a:r>
              <a:rPr lang="fr-FR" sz="1400" dirty="0"/>
              <a:t>V - Remerciements</a:t>
            </a:r>
            <a:endParaRPr lang="fr-FR" dirty="0"/>
          </a:p>
        </p:txBody>
      </p:sp>
    </p:spTree>
    <p:extLst>
      <p:ext uri="{BB962C8B-B14F-4D97-AF65-F5344CB8AC3E}">
        <p14:creationId xmlns:p14="http://schemas.microsoft.com/office/powerpoint/2010/main" val="2196540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Maquettage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646331" cy="369332"/>
          </a:xfrm>
          <a:prstGeom prst="rect">
            <a:avLst/>
          </a:prstGeom>
          <a:noFill/>
        </p:spPr>
        <p:txBody>
          <a:bodyPr wrap="none" rtlCol="0">
            <a:spAutoFit/>
          </a:bodyPr>
          <a:lstStyle/>
          <a:p>
            <a:r>
              <a:rPr lang="fr-FR" dirty="0"/>
              <a:t>	</a:t>
            </a:r>
          </a:p>
        </p:txBody>
      </p:sp>
      <p:pic>
        <p:nvPicPr>
          <p:cNvPr id="4" name="Image 3">
            <a:extLst>
              <a:ext uri="{FF2B5EF4-FFF2-40B4-BE49-F238E27FC236}">
                <a16:creationId xmlns:a16="http://schemas.microsoft.com/office/drawing/2014/main" id="{F3E082AC-0E3A-45E0-A9C0-4A51CB74D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691" y="197555"/>
            <a:ext cx="4556184" cy="6462889"/>
          </a:xfrm>
          <a:prstGeom prst="rect">
            <a:avLst/>
          </a:prstGeom>
        </p:spPr>
      </p:pic>
      <p:sp>
        <p:nvSpPr>
          <p:cNvPr id="5" name="ZoneTexte 4">
            <a:extLst>
              <a:ext uri="{FF2B5EF4-FFF2-40B4-BE49-F238E27FC236}">
                <a16:creationId xmlns:a16="http://schemas.microsoft.com/office/drawing/2014/main" id="{49BFB78D-2152-429F-8342-7BED4D2B7CD9}"/>
              </a:ext>
            </a:extLst>
          </p:cNvPr>
          <p:cNvSpPr txBox="1"/>
          <p:nvPr/>
        </p:nvSpPr>
        <p:spPr>
          <a:xfrm>
            <a:off x="3032122" y="3095371"/>
            <a:ext cx="891591" cy="369332"/>
          </a:xfrm>
          <a:prstGeom prst="rect">
            <a:avLst/>
          </a:prstGeom>
          <a:noFill/>
        </p:spPr>
        <p:txBody>
          <a:bodyPr wrap="none" rtlCol="0">
            <a:spAutoFit/>
          </a:bodyPr>
          <a:lstStyle/>
          <a:p>
            <a:r>
              <a:rPr lang="fr-FR" dirty="0"/>
              <a:t>Zoning</a:t>
            </a:r>
          </a:p>
        </p:txBody>
      </p:sp>
    </p:spTree>
    <p:extLst>
      <p:ext uri="{BB962C8B-B14F-4D97-AF65-F5344CB8AC3E}">
        <p14:creationId xmlns:p14="http://schemas.microsoft.com/office/powerpoint/2010/main" val="329263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Maquettage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646331" cy="369332"/>
          </a:xfrm>
          <a:prstGeom prst="rect">
            <a:avLst/>
          </a:prstGeom>
          <a:noFill/>
        </p:spPr>
        <p:txBody>
          <a:bodyPr wrap="none" rtlCol="0">
            <a:spAutoFit/>
          </a:bodyPr>
          <a:lstStyle/>
          <a:p>
            <a:r>
              <a:rPr lang="fr-FR" dirty="0"/>
              <a:t>	</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032122" y="3095371"/>
            <a:ext cx="1235979" cy="369332"/>
          </a:xfrm>
          <a:prstGeom prst="rect">
            <a:avLst/>
          </a:prstGeom>
          <a:noFill/>
        </p:spPr>
        <p:txBody>
          <a:bodyPr wrap="none" rtlCol="0">
            <a:spAutoFit/>
          </a:bodyPr>
          <a:lstStyle/>
          <a:p>
            <a:r>
              <a:rPr lang="fr-FR" dirty="0"/>
              <a:t>Wireframe</a:t>
            </a:r>
          </a:p>
        </p:txBody>
      </p:sp>
      <p:pic>
        <p:nvPicPr>
          <p:cNvPr id="6" name="Image 5">
            <a:extLst>
              <a:ext uri="{FF2B5EF4-FFF2-40B4-BE49-F238E27FC236}">
                <a16:creationId xmlns:a16="http://schemas.microsoft.com/office/drawing/2014/main" id="{ACF60FC1-C58B-498E-BEA6-958DFD82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873" y="219363"/>
            <a:ext cx="4574305" cy="6419274"/>
          </a:xfrm>
          <a:prstGeom prst="rect">
            <a:avLst/>
          </a:prstGeom>
        </p:spPr>
      </p:pic>
    </p:spTree>
    <p:extLst>
      <p:ext uri="{BB962C8B-B14F-4D97-AF65-F5344CB8AC3E}">
        <p14:creationId xmlns:p14="http://schemas.microsoft.com/office/powerpoint/2010/main" val="3259648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Maquettage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646331" cy="369332"/>
          </a:xfrm>
          <a:prstGeom prst="rect">
            <a:avLst/>
          </a:prstGeom>
          <a:noFill/>
        </p:spPr>
        <p:txBody>
          <a:bodyPr wrap="none" rtlCol="0">
            <a:spAutoFit/>
          </a:bodyPr>
          <a:lstStyle/>
          <a:p>
            <a:r>
              <a:rPr lang="fr-FR" dirty="0"/>
              <a:t>	</a:t>
            </a:r>
          </a:p>
        </p:txBody>
      </p:sp>
      <p:pic>
        <p:nvPicPr>
          <p:cNvPr id="4" name="Image 3">
            <a:extLst>
              <a:ext uri="{FF2B5EF4-FFF2-40B4-BE49-F238E27FC236}">
                <a16:creationId xmlns:a16="http://schemas.microsoft.com/office/drawing/2014/main" id="{B9898723-F449-420F-B92C-8409CECA3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108" y="1066800"/>
            <a:ext cx="8919157" cy="5320485"/>
          </a:xfrm>
          <a:prstGeom prst="rect">
            <a:avLst/>
          </a:prstGeom>
        </p:spPr>
      </p:pic>
      <p:sp>
        <p:nvSpPr>
          <p:cNvPr id="7" name="ZoneTexte 6">
            <a:extLst>
              <a:ext uri="{FF2B5EF4-FFF2-40B4-BE49-F238E27FC236}">
                <a16:creationId xmlns:a16="http://schemas.microsoft.com/office/drawing/2014/main" id="{02619FF0-2434-4778-B33E-5AED0628578E}"/>
              </a:ext>
            </a:extLst>
          </p:cNvPr>
          <p:cNvSpPr txBox="1"/>
          <p:nvPr/>
        </p:nvSpPr>
        <p:spPr>
          <a:xfrm>
            <a:off x="5346559" y="5329381"/>
            <a:ext cx="1071127" cy="369332"/>
          </a:xfrm>
          <a:prstGeom prst="rect">
            <a:avLst/>
          </a:prstGeom>
          <a:noFill/>
        </p:spPr>
        <p:txBody>
          <a:bodyPr wrap="none" rtlCol="0">
            <a:spAutoFit/>
          </a:bodyPr>
          <a:lstStyle/>
          <a:p>
            <a:r>
              <a:rPr lang="fr-FR" dirty="0">
                <a:solidFill>
                  <a:schemeClr val="bg1"/>
                </a:solidFill>
              </a:rPr>
              <a:t>Mock-up</a:t>
            </a:r>
          </a:p>
        </p:txBody>
      </p:sp>
    </p:spTree>
    <p:extLst>
      <p:ext uri="{BB962C8B-B14F-4D97-AF65-F5344CB8AC3E}">
        <p14:creationId xmlns:p14="http://schemas.microsoft.com/office/powerpoint/2010/main" val="125607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455177" y="1368171"/>
            <a:ext cx="1373518" cy="369332"/>
          </a:xfrm>
          <a:prstGeom prst="rect">
            <a:avLst/>
          </a:prstGeom>
          <a:noFill/>
        </p:spPr>
        <p:txBody>
          <a:bodyPr wrap="none" rtlCol="0">
            <a:spAutoFit/>
          </a:bodyPr>
          <a:lstStyle/>
          <a:p>
            <a:r>
              <a:rPr lang="fr-FR" dirty="0"/>
              <a:t>Technologie</a:t>
            </a:r>
          </a:p>
        </p:txBody>
      </p:sp>
      <p:sp>
        <p:nvSpPr>
          <p:cNvPr id="3" name="ZoneTexte 2">
            <a:extLst>
              <a:ext uri="{FF2B5EF4-FFF2-40B4-BE49-F238E27FC236}">
                <a16:creationId xmlns:a16="http://schemas.microsoft.com/office/drawing/2014/main" id="{77016639-B510-4608-90F0-1530B8047883}"/>
              </a:ext>
            </a:extLst>
          </p:cNvPr>
          <p:cNvSpPr txBox="1"/>
          <p:nvPr/>
        </p:nvSpPr>
        <p:spPr>
          <a:xfrm>
            <a:off x="455177" y="2038874"/>
            <a:ext cx="5671128" cy="4154984"/>
          </a:xfrm>
          <a:prstGeom prst="rect">
            <a:avLst/>
          </a:prstGeom>
          <a:noFill/>
        </p:spPr>
        <p:txBody>
          <a:bodyPr wrap="square" rtlCol="0">
            <a:spAutoFit/>
          </a:bodyPr>
          <a:lstStyle/>
          <a:p>
            <a:r>
              <a:rPr lang="fr-FR" sz="1200" dirty="0"/>
              <a:t>Issue de la formation de développement full stack JavaScript/Java, ils deviennent tout deux les langages principaux utilisé pour cette</a:t>
            </a:r>
          </a:p>
          <a:p>
            <a:r>
              <a:rPr lang="fr-FR" sz="1200" dirty="0"/>
              <a:t>Plateforme.</a:t>
            </a:r>
          </a:p>
          <a:p>
            <a:r>
              <a:rPr lang="fr-FR" sz="1200" dirty="0"/>
              <a:t>Le framework Vue.js est utilisé pour sa souplesse de création front-end, pour permettre la conception modulaire de CJ-Sécurité Privée</a:t>
            </a:r>
          </a:p>
          <a:p>
            <a:r>
              <a:rPr lang="fr-FR" sz="1200" dirty="0"/>
              <a:t>, et sa possibilité de créer des interfaces rapidement.</a:t>
            </a:r>
          </a:p>
          <a:p>
            <a:endParaRPr lang="fr-FR" sz="1200" dirty="0"/>
          </a:p>
          <a:p>
            <a:r>
              <a:rPr lang="fr-FR" sz="1200" dirty="0"/>
              <a:t>Pour le back-end, </a:t>
            </a:r>
            <a:r>
              <a:rPr lang="fr-FR" sz="1200" dirty="0" err="1"/>
              <a:t>Springboot</a:t>
            </a:r>
            <a:r>
              <a:rPr lang="fr-FR" sz="1200" dirty="0"/>
              <a:t> permet de créer un serveur simple d’utilisation et optimale pour la communication entre client/serveur </a:t>
            </a:r>
          </a:p>
          <a:p>
            <a:r>
              <a:rPr lang="fr-FR" sz="1200" dirty="0"/>
              <a:t>et base de donnée/serveur.</a:t>
            </a:r>
          </a:p>
          <a:p>
            <a:endParaRPr lang="fr-FR" sz="1200" dirty="0"/>
          </a:p>
          <a:p>
            <a:r>
              <a:rPr lang="fr-FR" sz="1200" dirty="0"/>
              <a:t>Le système de gestion de base de donnée relationnelle est MySQL car c’est le seul que j’ai vu pendant ma formation et j’ai donc plus</a:t>
            </a:r>
          </a:p>
          <a:p>
            <a:r>
              <a:rPr lang="fr-FR" sz="1200" dirty="0"/>
              <a:t>de facilité avec.</a:t>
            </a:r>
          </a:p>
          <a:p>
            <a:endParaRPr lang="fr-FR" sz="1200" dirty="0"/>
          </a:p>
          <a:p>
            <a:r>
              <a:rPr lang="fr-FR" sz="1200" dirty="0"/>
              <a:t>Le format Json est utilisé pour le transfert de données car il est léger, pris en charge par de nombreux langages et permet de stocker </a:t>
            </a:r>
          </a:p>
          <a:p>
            <a:r>
              <a:rPr lang="fr-FR" sz="1200" dirty="0"/>
              <a:t>des données de différents types.</a:t>
            </a:r>
          </a:p>
          <a:p>
            <a:endParaRPr lang="fr-FR" sz="1200" dirty="0"/>
          </a:p>
          <a:p>
            <a:r>
              <a:rPr lang="fr-FR" sz="1200" dirty="0"/>
              <a:t>Pour sécuriser mon application j’ai choisis SpringSecurity et le Jason Web Token car se sont les outils que je maitrise le mieux afin</a:t>
            </a:r>
          </a:p>
          <a:p>
            <a:r>
              <a:rPr lang="fr-FR" sz="1200" dirty="0"/>
              <a:t>de sécurisé une application.</a:t>
            </a:r>
          </a:p>
        </p:txBody>
      </p:sp>
      <p:pic>
        <p:nvPicPr>
          <p:cNvPr id="7" name="Image 6">
            <a:extLst>
              <a:ext uri="{FF2B5EF4-FFF2-40B4-BE49-F238E27FC236}">
                <a16:creationId xmlns:a16="http://schemas.microsoft.com/office/drawing/2014/main" id="{97BD7EFE-A437-40A5-83CE-95166FF00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0096" y="184606"/>
            <a:ext cx="1181306" cy="1183565"/>
          </a:xfrm>
          <a:prstGeom prst="rect">
            <a:avLst/>
          </a:prstGeom>
        </p:spPr>
      </p:pic>
      <p:pic>
        <p:nvPicPr>
          <p:cNvPr id="10" name="Image 9">
            <a:extLst>
              <a:ext uri="{FF2B5EF4-FFF2-40B4-BE49-F238E27FC236}">
                <a16:creationId xmlns:a16="http://schemas.microsoft.com/office/drawing/2014/main" id="{2CF96B35-38BB-4274-9B5F-8FBA2E70C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096" y="1672374"/>
            <a:ext cx="1181306" cy="1183565"/>
          </a:xfrm>
          <a:prstGeom prst="rect">
            <a:avLst/>
          </a:prstGeom>
        </p:spPr>
      </p:pic>
      <p:pic>
        <p:nvPicPr>
          <p:cNvPr id="12" name="Image 11">
            <a:extLst>
              <a:ext uri="{FF2B5EF4-FFF2-40B4-BE49-F238E27FC236}">
                <a16:creationId xmlns:a16="http://schemas.microsoft.com/office/drawing/2014/main" id="{34D80086-5460-4634-9D96-2FDFF384D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9676" y="184605"/>
            <a:ext cx="1181306" cy="1183566"/>
          </a:xfrm>
          <a:prstGeom prst="rect">
            <a:avLst/>
          </a:prstGeom>
        </p:spPr>
      </p:pic>
      <p:pic>
        <p:nvPicPr>
          <p:cNvPr id="14" name="Image 13">
            <a:extLst>
              <a:ext uri="{FF2B5EF4-FFF2-40B4-BE49-F238E27FC236}">
                <a16:creationId xmlns:a16="http://schemas.microsoft.com/office/drawing/2014/main" id="{22441B8B-EB7B-444B-88AB-2A5C9253C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497" y="3429000"/>
            <a:ext cx="2026326" cy="831298"/>
          </a:xfrm>
          <a:prstGeom prst="rect">
            <a:avLst/>
          </a:prstGeom>
        </p:spPr>
      </p:pic>
      <p:pic>
        <p:nvPicPr>
          <p:cNvPr id="16" name="Image 15">
            <a:extLst>
              <a:ext uri="{FF2B5EF4-FFF2-40B4-BE49-F238E27FC236}">
                <a16:creationId xmlns:a16="http://schemas.microsoft.com/office/drawing/2014/main" id="{375DDD67-AA5E-4A27-AB7B-8F5E53076A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096" y="3160142"/>
            <a:ext cx="2630486" cy="1371563"/>
          </a:xfrm>
          <a:prstGeom prst="rect">
            <a:avLst/>
          </a:prstGeom>
        </p:spPr>
      </p:pic>
      <p:pic>
        <p:nvPicPr>
          <p:cNvPr id="18" name="Image 17">
            <a:extLst>
              <a:ext uri="{FF2B5EF4-FFF2-40B4-BE49-F238E27FC236}">
                <a16:creationId xmlns:a16="http://schemas.microsoft.com/office/drawing/2014/main" id="{B88EEC22-F96E-4829-B6AE-679C6464A9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0096" y="4878601"/>
            <a:ext cx="2700146" cy="984935"/>
          </a:xfrm>
          <a:prstGeom prst="rect">
            <a:avLst/>
          </a:prstGeom>
        </p:spPr>
      </p:pic>
      <p:pic>
        <p:nvPicPr>
          <p:cNvPr id="20" name="Image 19">
            <a:extLst>
              <a:ext uri="{FF2B5EF4-FFF2-40B4-BE49-F238E27FC236}">
                <a16:creationId xmlns:a16="http://schemas.microsoft.com/office/drawing/2014/main" id="{B4D4E451-CB48-4F23-B07B-4C544957E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4886" y="1672374"/>
            <a:ext cx="2996096" cy="1183565"/>
          </a:xfrm>
          <a:prstGeom prst="rect">
            <a:avLst/>
          </a:prstGeom>
        </p:spPr>
      </p:pic>
      <p:pic>
        <p:nvPicPr>
          <p:cNvPr id="22" name="Image 21">
            <a:extLst>
              <a:ext uri="{FF2B5EF4-FFF2-40B4-BE49-F238E27FC236}">
                <a16:creationId xmlns:a16="http://schemas.microsoft.com/office/drawing/2014/main" id="{CA2A6008-3D3F-44E4-BBF2-790C894AD2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4886" y="184605"/>
            <a:ext cx="1181306" cy="1183566"/>
          </a:xfrm>
          <a:prstGeom prst="rect">
            <a:avLst/>
          </a:prstGeom>
        </p:spPr>
      </p:pic>
    </p:spTree>
    <p:extLst>
      <p:ext uri="{BB962C8B-B14F-4D97-AF65-F5344CB8AC3E}">
        <p14:creationId xmlns:p14="http://schemas.microsoft.com/office/powerpoint/2010/main" val="839528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455177" y="1066800"/>
            <a:ext cx="1401346" cy="369332"/>
          </a:xfrm>
          <a:prstGeom prst="rect">
            <a:avLst/>
          </a:prstGeom>
          <a:noFill/>
        </p:spPr>
        <p:txBody>
          <a:bodyPr wrap="none" rtlCol="0">
            <a:spAutoFit/>
          </a:bodyPr>
          <a:lstStyle/>
          <a:p>
            <a:r>
              <a:rPr lang="fr-FR" dirty="0"/>
              <a:t>Architecture</a:t>
            </a:r>
          </a:p>
        </p:txBody>
      </p:sp>
      <p:pic>
        <p:nvPicPr>
          <p:cNvPr id="11" name="Image 10">
            <a:extLst>
              <a:ext uri="{FF2B5EF4-FFF2-40B4-BE49-F238E27FC236}">
                <a16:creationId xmlns:a16="http://schemas.microsoft.com/office/drawing/2014/main" id="{29C4404B-1B38-4081-A5BF-065A5297C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77" y="2133601"/>
            <a:ext cx="5982535" cy="3467584"/>
          </a:xfrm>
          <a:prstGeom prst="rect">
            <a:avLst/>
          </a:prstGeom>
        </p:spPr>
      </p:pic>
      <p:sp>
        <p:nvSpPr>
          <p:cNvPr id="13" name="ZoneTexte 12">
            <a:extLst>
              <a:ext uri="{FF2B5EF4-FFF2-40B4-BE49-F238E27FC236}">
                <a16:creationId xmlns:a16="http://schemas.microsoft.com/office/drawing/2014/main" id="{B63F24A6-AA9B-4073-A26F-6AA55CF5964F}"/>
              </a:ext>
            </a:extLst>
          </p:cNvPr>
          <p:cNvSpPr txBox="1"/>
          <p:nvPr/>
        </p:nvSpPr>
        <p:spPr>
          <a:xfrm>
            <a:off x="6518278" y="3112655"/>
            <a:ext cx="5218545" cy="1384995"/>
          </a:xfrm>
          <a:prstGeom prst="rect">
            <a:avLst/>
          </a:prstGeom>
          <a:noFill/>
        </p:spPr>
        <p:txBody>
          <a:bodyPr wrap="square" rtlCol="0">
            <a:spAutoFit/>
          </a:bodyPr>
          <a:lstStyle/>
          <a:p>
            <a:r>
              <a:rPr lang="fr-FR" sz="1200" dirty="0"/>
              <a:t>J’utilise le design pattern MVC (Model View Controller).</a:t>
            </a:r>
          </a:p>
          <a:p>
            <a:r>
              <a:rPr lang="fr-FR" sz="1200" dirty="0"/>
              <a:t>Une HTTP Request est envoyée du front-end à mon back-end, elle passe la chaîne de filtre configurer avec SpringSecurity, la requête arrive à mon REST (Representational State Transfer) Controller. Mon Controller interagi avec ma couche service. Mon service interagi avec mon repository (JPA). Mon repository interagie avec ma base de donnée. Une fois ma base de donnée modifié mon Controller retourne une HTTP Response.</a:t>
            </a:r>
          </a:p>
        </p:txBody>
      </p:sp>
    </p:spTree>
    <p:extLst>
      <p:ext uri="{BB962C8B-B14F-4D97-AF65-F5344CB8AC3E}">
        <p14:creationId xmlns:p14="http://schemas.microsoft.com/office/powerpoint/2010/main" val="1267313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455177" y="1368171"/>
            <a:ext cx="1705916" cy="369332"/>
          </a:xfrm>
          <a:prstGeom prst="rect">
            <a:avLst/>
          </a:prstGeom>
          <a:noFill/>
        </p:spPr>
        <p:txBody>
          <a:bodyPr wrap="none" rtlCol="0">
            <a:spAutoFit/>
          </a:bodyPr>
          <a:lstStyle/>
          <a:p>
            <a:r>
              <a:rPr lang="fr-FR" dirty="0"/>
              <a:t>Base de donnée</a:t>
            </a:r>
          </a:p>
        </p:txBody>
      </p:sp>
      <p:sp>
        <p:nvSpPr>
          <p:cNvPr id="4" name="ZoneTexte 3">
            <a:extLst>
              <a:ext uri="{FF2B5EF4-FFF2-40B4-BE49-F238E27FC236}">
                <a16:creationId xmlns:a16="http://schemas.microsoft.com/office/drawing/2014/main" id="{EF20BB2B-3A65-4912-BC7D-B0760A80A7BC}"/>
              </a:ext>
            </a:extLst>
          </p:cNvPr>
          <p:cNvSpPr txBox="1"/>
          <p:nvPr/>
        </p:nvSpPr>
        <p:spPr>
          <a:xfrm>
            <a:off x="609600" y="2318327"/>
            <a:ext cx="2590517" cy="307777"/>
          </a:xfrm>
          <a:prstGeom prst="rect">
            <a:avLst/>
          </a:prstGeom>
          <a:noFill/>
        </p:spPr>
        <p:txBody>
          <a:bodyPr wrap="none" rtlCol="0">
            <a:spAutoFit/>
          </a:bodyPr>
          <a:lstStyle/>
          <a:p>
            <a:r>
              <a:rPr lang="fr-FR" sz="1400" dirty="0"/>
              <a:t>4 entités avec 1 table de relation</a:t>
            </a:r>
          </a:p>
        </p:txBody>
      </p:sp>
      <p:pic>
        <p:nvPicPr>
          <p:cNvPr id="8" name="Image 7">
            <a:extLst>
              <a:ext uri="{FF2B5EF4-FFF2-40B4-BE49-F238E27FC236}">
                <a16:creationId xmlns:a16="http://schemas.microsoft.com/office/drawing/2014/main" id="{C7AFC3B5-7283-435E-B17A-073AE287A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396" y="447259"/>
            <a:ext cx="4706007" cy="5963482"/>
          </a:xfrm>
          <a:prstGeom prst="rect">
            <a:avLst/>
          </a:prstGeom>
        </p:spPr>
      </p:pic>
    </p:spTree>
    <p:extLst>
      <p:ext uri="{BB962C8B-B14F-4D97-AF65-F5344CB8AC3E}">
        <p14:creationId xmlns:p14="http://schemas.microsoft.com/office/powerpoint/2010/main" val="2785310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455177" y="1368171"/>
            <a:ext cx="1978490" cy="369332"/>
          </a:xfrm>
          <a:prstGeom prst="rect">
            <a:avLst/>
          </a:prstGeom>
          <a:noFill/>
        </p:spPr>
        <p:txBody>
          <a:bodyPr wrap="none" rtlCol="0">
            <a:spAutoFit/>
          </a:bodyPr>
          <a:lstStyle/>
          <a:p>
            <a:r>
              <a:rPr lang="fr-FR" dirty="0"/>
              <a:t>Diagramme UML</a:t>
            </a:r>
          </a:p>
        </p:txBody>
      </p:sp>
      <p:pic>
        <p:nvPicPr>
          <p:cNvPr id="6" name="Image 5">
            <a:extLst>
              <a:ext uri="{FF2B5EF4-FFF2-40B4-BE49-F238E27FC236}">
                <a16:creationId xmlns:a16="http://schemas.microsoft.com/office/drawing/2014/main" id="{B8F03E90-13D6-4738-ACEF-0FCCB068A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967" y="858298"/>
            <a:ext cx="8240057" cy="5658640"/>
          </a:xfrm>
          <a:prstGeom prst="rect">
            <a:avLst/>
          </a:prstGeom>
        </p:spPr>
      </p:pic>
      <p:sp>
        <p:nvSpPr>
          <p:cNvPr id="7" name="ZoneTexte 6">
            <a:extLst>
              <a:ext uri="{FF2B5EF4-FFF2-40B4-BE49-F238E27FC236}">
                <a16:creationId xmlns:a16="http://schemas.microsoft.com/office/drawing/2014/main" id="{72390C38-C75F-4FDA-B1F5-6C54A9A42BAA}"/>
              </a:ext>
            </a:extLst>
          </p:cNvPr>
          <p:cNvSpPr txBox="1"/>
          <p:nvPr/>
        </p:nvSpPr>
        <p:spPr>
          <a:xfrm>
            <a:off x="320974" y="2412843"/>
            <a:ext cx="3185706" cy="369332"/>
          </a:xfrm>
          <a:prstGeom prst="rect">
            <a:avLst/>
          </a:prstGeom>
          <a:noFill/>
        </p:spPr>
        <p:txBody>
          <a:bodyPr wrap="square" rtlCol="0">
            <a:spAutoFit/>
          </a:bodyPr>
          <a:lstStyle/>
          <a:p>
            <a:r>
              <a:rPr lang="fr-FR" dirty="0"/>
              <a:t>5 classes et 7 liaisons</a:t>
            </a:r>
          </a:p>
        </p:txBody>
      </p:sp>
      <p:pic>
        <p:nvPicPr>
          <p:cNvPr id="9" name="Image 8">
            <a:extLst>
              <a:ext uri="{FF2B5EF4-FFF2-40B4-BE49-F238E27FC236}">
                <a16:creationId xmlns:a16="http://schemas.microsoft.com/office/drawing/2014/main" id="{E6088F68-2F73-4155-B29C-18C98F086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33" y="3122386"/>
            <a:ext cx="438211" cy="476316"/>
          </a:xfrm>
          <a:prstGeom prst="rect">
            <a:avLst/>
          </a:prstGeom>
        </p:spPr>
      </p:pic>
      <p:sp>
        <p:nvSpPr>
          <p:cNvPr id="10" name="ZoneTexte 9">
            <a:extLst>
              <a:ext uri="{FF2B5EF4-FFF2-40B4-BE49-F238E27FC236}">
                <a16:creationId xmlns:a16="http://schemas.microsoft.com/office/drawing/2014/main" id="{0C07892E-5853-4795-B5E7-DDADD5EFA67E}"/>
              </a:ext>
            </a:extLst>
          </p:cNvPr>
          <p:cNvSpPr txBox="1"/>
          <p:nvPr/>
        </p:nvSpPr>
        <p:spPr>
          <a:xfrm>
            <a:off x="893388" y="2945046"/>
            <a:ext cx="2569961" cy="830997"/>
          </a:xfrm>
          <a:prstGeom prst="rect">
            <a:avLst/>
          </a:prstGeom>
          <a:noFill/>
        </p:spPr>
        <p:txBody>
          <a:bodyPr wrap="square" rtlCol="0">
            <a:spAutoFit/>
          </a:bodyPr>
          <a:lstStyle/>
          <a:p>
            <a:r>
              <a:rPr lang="fr-FR" sz="1200" dirty="0"/>
              <a:t>Symbolise l’héritage, tout mes objets </a:t>
            </a:r>
          </a:p>
          <a:p>
            <a:r>
              <a:rPr lang="fr-FR" sz="1200" dirty="0"/>
              <a:t>héritent de la classe « Mother » ce qui leur permet d’avoir le champ « id » et « creationDate ».</a:t>
            </a:r>
          </a:p>
        </p:txBody>
      </p:sp>
      <p:pic>
        <p:nvPicPr>
          <p:cNvPr id="12" name="Image 11">
            <a:extLst>
              <a:ext uri="{FF2B5EF4-FFF2-40B4-BE49-F238E27FC236}">
                <a16:creationId xmlns:a16="http://schemas.microsoft.com/office/drawing/2014/main" id="{8E71CBAB-1931-4366-B831-F88B3AD55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33" y="4113481"/>
            <a:ext cx="438211" cy="476316"/>
          </a:xfrm>
          <a:prstGeom prst="rect">
            <a:avLst/>
          </a:prstGeom>
        </p:spPr>
      </p:pic>
      <p:sp>
        <p:nvSpPr>
          <p:cNvPr id="13" name="ZoneTexte 12">
            <a:extLst>
              <a:ext uri="{FF2B5EF4-FFF2-40B4-BE49-F238E27FC236}">
                <a16:creationId xmlns:a16="http://schemas.microsoft.com/office/drawing/2014/main" id="{760C6451-8162-4C9C-B1DE-8892E46517A6}"/>
              </a:ext>
            </a:extLst>
          </p:cNvPr>
          <p:cNvSpPr txBox="1"/>
          <p:nvPr/>
        </p:nvSpPr>
        <p:spPr>
          <a:xfrm>
            <a:off x="955531" y="3936141"/>
            <a:ext cx="2464487" cy="830997"/>
          </a:xfrm>
          <a:prstGeom prst="rect">
            <a:avLst/>
          </a:prstGeom>
          <a:noFill/>
        </p:spPr>
        <p:txBody>
          <a:bodyPr wrap="square" rtlCol="0">
            <a:spAutoFit/>
          </a:bodyPr>
          <a:lstStyle/>
          <a:p>
            <a:r>
              <a:rPr lang="fr-FR" sz="1200" dirty="0"/>
              <a:t>Symbolise la dépendance, si mon </a:t>
            </a:r>
          </a:p>
          <a:p>
            <a:r>
              <a:rPr lang="fr-FR" sz="1200" dirty="0"/>
              <a:t>Objet « User » est détruit alors l’objet « Application » qui lui est associé est détruit aussi.</a:t>
            </a:r>
          </a:p>
        </p:txBody>
      </p:sp>
    </p:spTree>
    <p:extLst>
      <p:ext uri="{BB962C8B-B14F-4D97-AF65-F5344CB8AC3E}">
        <p14:creationId xmlns:p14="http://schemas.microsoft.com/office/powerpoint/2010/main" val="2119124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455177" y="1368171"/>
            <a:ext cx="2485809" cy="369332"/>
          </a:xfrm>
          <a:prstGeom prst="rect">
            <a:avLst/>
          </a:prstGeom>
          <a:noFill/>
        </p:spPr>
        <p:txBody>
          <a:bodyPr wrap="none" rtlCol="0">
            <a:spAutoFit/>
          </a:bodyPr>
          <a:lstStyle/>
          <a:p>
            <a:r>
              <a:rPr lang="fr-FR" dirty="0"/>
              <a:t>Application Responsive</a:t>
            </a:r>
          </a:p>
        </p:txBody>
      </p:sp>
      <p:pic>
        <p:nvPicPr>
          <p:cNvPr id="8" name="Image 7">
            <a:extLst>
              <a:ext uri="{FF2B5EF4-FFF2-40B4-BE49-F238E27FC236}">
                <a16:creationId xmlns:a16="http://schemas.microsoft.com/office/drawing/2014/main" id="{6DA706A1-58C5-44A8-A14E-F0CD194B4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77" y="2183907"/>
            <a:ext cx="3998949" cy="4073929"/>
          </a:xfrm>
          <a:prstGeom prst="rect">
            <a:avLst/>
          </a:prstGeom>
        </p:spPr>
      </p:pic>
      <p:pic>
        <p:nvPicPr>
          <p:cNvPr id="14" name="Image 13">
            <a:extLst>
              <a:ext uri="{FF2B5EF4-FFF2-40B4-BE49-F238E27FC236}">
                <a16:creationId xmlns:a16="http://schemas.microsoft.com/office/drawing/2014/main" id="{0A6BD4F0-BBD7-4B9F-AC9E-FC715C0B7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997" y="2183907"/>
            <a:ext cx="2923442" cy="4070961"/>
          </a:xfrm>
          <a:prstGeom prst="rect">
            <a:avLst/>
          </a:prstGeom>
        </p:spPr>
      </p:pic>
      <p:sp>
        <p:nvSpPr>
          <p:cNvPr id="15" name="ZoneTexte 14">
            <a:extLst>
              <a:ext uri="{FF2B5EF4-FFF2-40B4-BE49-F238E27FC236}">
                <a16:creationId xmlns:a16="http://schemas.microsoft.com/office/drawing/2014/main" id="{3800D3EB-3BFB-48AA-999D-D2D523749BDA}"/>
              </a:ext>
            </a:extLst>
          </p:cNvPr>
          <p:cNvSpPr txBox="1"/>
          <p:nvPr/>
        </p:nvSpPr>
        <p:spPr>
          <a:xfrm>
            <a:off x="7863310" y="3207880"/>
            <a:ext cx="4092606" cy="3046988"/>
          </a:xfrm>
          <a:prstGeom prst="rect">
            <a:avLst/>
          </a:prstGeom>
          <a:noFill/>
        </p:spPr>
        <p:txBody>
          <a:bodyPr wrap="square" rtlCol="0">
            <a:spAutoFit/>
          </a:bodyPr>
          <a:lstStyle/>
          <a:p>
            <a:r>
              <a:rPr lang="fr-FR" sz="1200" dirty="0"/>
              <a:t>J’ai utilisé des media queries et Flexbox afin que le contenue</a:t>
            </a:r>
          </a:p>
          <a:p>
            <a:r>
              <a:rPr lang="fr-FR" sz="1200" dirty="0"/>
              <a:t>de mon site soit compatible avec tout les support numérique (écran d’ordinateur, tablette numérique, smartphone).</a:t>
            </a:r>
          </a:p>
          <a:p>
            <a:endParaRPr lang="fr-FR" sz="1200" dirty="0"/>
          </a:p>
          <a:p>
            <a:r>
              <a:rPr lang="fr-FR" sz="1200" dirty="0"/>
              <a:t>Les media queries permettent de changer mon code CSS (</a:t>
            </a:r>
          </a:p>
          <a:p>
            <a:r>
              <a:rPr lang="fr-FR" sz="1200" dirty="0"/>
              <a:t>Cascading Style Sheets) en fonction de la largeur du support</a:t>
            </a:r>
          </a:p>
          <a:p>
            <a:r>
              <a:rPr lang="fr-FR" sz="1200" dirty="0"/>
              <a:t>numérique. Pour une largeur maximum de 780 pixels c’est le </a:t>
            </a:r>
          </a:p>
          <a:p>
            <a:r>
              <a:rPr lang="fr-FR" sz="1200" dirty="0"/>
              <a:t>CSS contenu dans media querie « A » qui est appliqué.</a:t>
            </a:r>
          </a:p>
          <a:p>
            <a:r>
              <a:rPr lang="fr-FR" sz="1200" dirty="0"/>
              <a:t>Pour une largeur entre 780 et 1200 c’est le CSS du media query « B » qui est appliqué.</a:t>
            </a:r>
          </a:p>
          <a:p>
            <a:endParaRPr lang="fr-FR" sz="1200" dirty="0"/>
          </a:p>
          <a:p>
            <a:r>
              <a:rPr lang="fr-FR" sz="1200" dirty="0"/>
              <a:t>Flexbox me permet de rapidement et simplement disposer mes éléments où je souhaite en précisant la largeur de leur conteneur. Il permet à mes éléments d’adapté leur positionnement en fonction de la largeur du support numérique.</a:t>
            </a:r>
          </a:p>
        </p:txBody>
      </p:sp>
      <p:pic>
        <p:nvPicPr>
          <p:cNvPr id="19" name="Image 18">
            <a:extLst>
              <a:ext uri="{FF2B5EF4-FFF2-40B4-BE49-F238E27FC236}">
                <a16:creationId xmlns:a16="http://schemas.microsoft.com/office/drawing/2014/main" id="{DA1DE9C0-A6B9-49E0-B0AE-684A111CC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284" y="152279"/>
            <a:ext cx="3475263" cy="2801115"/>
          </a:xfrm>
          <a:prstGeom prst="rect">
            <a:avLst/>
          </a:prstGeom>
        </p:spPr>
      </p:pic>
      <p:sp>
        <p:nvSpPr>
          <p:cNvPr id="20" name="ZoneTexte 19">
            <a:extLst>
              <a:ext uri="{FF2B5EF4-FFF2-40B4-BE49-F238E27FC236}">
                <a16:creationId xmlns:a16="http://schemas.microsoft.com/office/drawing/2014/main" id="{DCF66B3A-D569-4075-A521-5BE72526B5B1}"/>
              </a:ext>
            </a:extLst>
          </p:cNvPr>
          <p:cNvSpPr txBox="1"/>
          <p:nvPr/>
        </p:nvSpPr>
        <p:spPr>
          <a:xfrm>
            <a:off x="2273351" y="1821688"/>
            <a:ext cx="362600" cy="369332"/>
          </a:xfrm>
          <a:prstGeom prst="rect">
            <a:avLst/>
          </a:prstGeom>
          <a:noFill/>
        </p:spPr>
        <p:txBody>
          <a:bodyPr wrap="square" rtlCol="0">
            <a:spAutoFit/>
          </a:bodyPr>
          <a:lstStyle/>
          <a:p>
            <a:r>
              <a:rPr lang="fr-FR" dirty="0"/>
              <a:t>A</a:t>
            </a:r>
          </a:p>
        </p:txBody>
      </p:sp>
      <p:sp>
        <p:nvSpPr>
          <p:cNvPr id="21" name="ZoneTexte 20">
            <a:extLst>
              <a:ext uri="{FF2B5EF4-FFF2-40B4-BE49-F238E27FC236}">
                <a16:creationId xmlns:a16="http://schemas.microsoft.com/office/drawing/2014/main" id="{9B12586D-47DE-47DF-A77D-2AA083E8718D}"/>
              </a:ext>
            </a:extLst>
          </p:cNvPr>
          <p:cNvSpPr txBox="1"/>
          <p:nvPr/>
        </p:nvSpPr>
        <p:spPr>
          <a:xfrm>
            <a:off x="5914700" y="1821688"/>
            <a:ext cx="333746" cy="369332"/>
          </a:xfrm>
          <a:prstGeom prst="rect">
            <a:avLst/>
          </a:prstGeom>
          <a:noFill/>
        </p:spPr>
        <p:txBody>
          <a:bodyPr wrap="none" rtlCol="0">
            <a:spAutoFit/>
          </a:bodyPr>
          <a:lstStyle/>
          <a:p>
            <a:r>
              <a:rPr lang="fr-FR" dirty="0"/>
              <a:t>B</a:t>
            </a:r>
          </a:p>
        </p:txBody>
      </p:sp>
    </p:spTree>
    <p:extLst>
      <p:ext uri="{BB962C8B-B14F-4D97-AF65-F5344CB8AC3E}">
        <p14:creationId xmlns:p14="http://schemas.microsoft.com/office/powerpoint/2010/main" val="3255113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1777410" cy="369332"/>
          </a:xfrm>
          <a:prstGeom prst="rect">
            <a:avLst/>
          </a:prstGeom>
          <a:noFill/>
        </p:spPr>
        <p:txBody>
          <a:bodyPr wrap="none" rtlCol="0">
            <a:spAutoFit/>
          </a:bodyPr>
          <a:lstStyle/>
          <a:p>
            <a:r>
              <a:rPr lang="fr-FR" dirty="0"/>
              <a:t>Web dynamique</a:t>
            </a:r>
          </a:p>
        </p:txBody>
      </p:sp>
      <p:pic>
        <p:nvPicPr>
          <p:cNvPr id="17" name="Image 16">
            <a:extLst>
              <a:ext uri="{FF2B5EF4-FFF2-40B4-BE49-F238E27FC236}">
                <a16:creationId xmlns:a16="http://schemas.microsoft.com/office/drawing/2014/main" id="{B44E0515-A18E-4A49-9F3F-CA39AB665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78" y="2133601"/>
            <a:ext cx="5139214" cy="4047131"/>
          </a:xfrm>
          <a:prstGeom prst="rect">
            <a:avLst/>
          </a:prstGeom>
        </p:spPr>
      </p:pic>
      <p:sp>
        <p:nvSpPr>
          <p:cNvPr id="18" name="ZoneTexte 17">
            <a:extLst>
              <a:ext uri="{FF2B5EF4-FFF2-40B4-BE49-F238E27FC236}">
                <a16:creationId xmlns:a16="http://schemas.microsoft.com/office/drawing/2014/main" id="{2BB87DCB-AEC4-4F8A-BA7C-8F0AABEF058C}"/>
              </a:ext>
            </a:extLst>
          </p:cNvPr>
          <p:cNvSpPr txBox="1"/>
          <p:nvPr/>
        </p:nvSpPr>
        <p:spPr>
          <a:xfrm>
            <a:off x="5697849" y="3372336"/>
            <a:ext cx="4356001" cy="1569660"/>
          </a:xfrm>
          <a:prstGeom prst="rect">
            <a:avLst/>
          </a:prstGeom>
          <a:noFill/>
        </p:spPr>
        <p:txBody>
          <a:bodyPr wrap="none" rtlCol="0">
            <a:spAutoFit/>
          </a:bodyPr>
          <a:lstStyle/>
          <a:p>
            <a:r>
              <a:rPr lang="fr-FR" sz="1200" dirty="0"/>
              <a:t>La fonction « mounted » me permet d’ exécuter l’instruction</a:t>
            </a:r>
          </a:p>
          <a:p>
            <a:r>
              <a:rPr lang="fr-FR" sz="1200" dirty="0"/>
              <a:t>entre {} seulement une fois le composant crée et chargé par le</a:t>
            </a:r>
          </a:p>
          <a:p>
            <a:r>
              <a:rPr lang="fr-FR" sz="1200" dirty="0"/>
              <a:t>navigateur. Cette instruction interroge le RestController de mon </a:t>
            </a:r>
          </a:p>
          <a:p>
            <a:r>
              <a:rPr lang="fr-FR" sz="1200" dirty="0"/>
              <a:t>back-end qui répond à l’URL (« /user »). La méthode associé à</a:t>
            </a:r>
          </a:p>
          <a:p>
            <a:r>
              <a:rPr lang="fr-FR" sz="1200" dirty="0"/>
              <a:t>l’ URL « get/all » me permet de récupérer tout les utilisateur </a:t>
            </a:r>
          </a:p>
          <a:p>
            <a:r>
              <a:rPr lang="fr-FR" sz="1200" dirty="0"/>
              <a:t>stocké dans ma base de donnée ainsi que les candidatures qui </a:t>
            </a:r>
          </a:p>
          <a:p>
            <a:r>
              <a:rPr lang="fr-FR" sz="1200" dirty="0"/>
              <a:t>leurs sont associées puis j’incrémente mon tableau « users » des </a:t>
            </a:r>
          </a:p>
          <a:p>
            <a:r>
              <a:rPr lang="fr-FR" sz="1200" dirty="0"/>
              <a:t>objets que je viens de récupérer.</a:t>
            </a:r>
          </a:p>
        </p:txBody>
      </p:sp>
    </p:spTree>
    <p:extLst>
      <p:ext uri="{BB962C8B-B14F-4D97-AF65-F5344CB8AC3E}">
        <p14:creationId xmlns:p14="http://schemas.microsoft.com/office/powerpoint/2010/main" val="310089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1777410" cy="369332"/>
          </a:xfrm>
          <a:prstGeom prst="rect">
            <a:avLst/>
          </a:prstGeom>
          <a:noFill/>
        </p:spPr>
        <p:txBody>
          <a:bodyPr wrap="none" rtlCol="0">
            <a:spAutoFit/>
          </a:bodyPr>
          <a:lstStyle/>
          <a:p>
            <a:r>
              <a:rPr lang="fr-FR" dirty="0"/>
              <a:t>Web dynamique</a:t>
            </a:r>
          </a:p>
        </p:txBody>
      </p:sp>
      <p:sp>
        <p:nvSpPr>
          <p:cNvPr id="18" name="ZoneTexte 17">
            <a:extLst>
              <a:ext uri="{FF2B5EF4-FFF2-40B4-BE49-F238E27FC236}">
                <a16:creationId xmlns:a16="http://schemas.microsoft.com/office/drawing/2014/main" id="{2BB87DCB-AEC4-4F8A-BA7C-8F0AABEF058C}"/>
              </a:ext>
            </a:extLst>
          </p:cNvPr>
          <p:cNvSpPr txBox="1"/>
          <p:nvPr/>
        </p:nvSpPr>
        <p:spPr>
          <a:xfrm>
            <a:off x="6457244" y="1862668"/>
            <a:ext cx="5534010" cy="1615827"/>
          </a:xfrm>
          <a:prstGeom prst="rect">
            <a:avLst/>
          </a:prstGeom>
          <a:noFill/>
        </p:spPr>
        <p:txBody>
          <a:bodyPr wrap="square" rtlCol="0">
            <a:spAutoFit/>
          </a:bodyPr>
          <a:lstStyle/>
          <a:p>
            <a:r>
              <a:rPr lang="fr-FR" sz="1100" dirty="0"/>
              <a:t>Je crée un tableau en HTML; dans ma balise « th » je fais une boucle for pour parcourir l’objet retourner par la fonction « usersProp » afin d’avoir une colonne par variable de cet objet en utilisant l’interpolation « {{ }} ».</a:t>
            </a:r>
          </a:p>
          <a:p>
            <a:endParaRPr lang="fr-FR" sz="1100" dirty="0"/>
          </a:p>
          <a:p>
            <a:r>
              <a:rPr lang="fr-FR" sz="1100" dirty="0"/>
              <a:t>Ma fonction « usersProp » est computed elle est donc effectuée une fois mon composant chargé et peut être utilisé par mon tableau seulement après avoir été exécutée.</a:t>
            </a:r>
          </a:p>
          <a:p>
            <a:r>
              <a:rPr lang="fr-FR" sz="1100" dirty="0"/>
              <a:t>J’utilise un opérateur ternaire afin de dire que si j’ai un objet contenu dans mon tableau « users » je retourne seulement les nom des variables de cet objet sans les valeur qui leurs sont associées grâce à la méthode « Object.keys » sinon je retourne un objet vide.</a:t>
            </a:r>
          </a:p>
        </p:txBody>
      </p:sp>
      <p:pic>
        <p:nvPicPr>
          <p:cNvPr id="4" name="Image 3">
            <a:extLst>
              <a:ext uri="{FF2B5EF4-FFF2-40B4-BE49-F238E27FC236}">
                <a16:creationId xmlns:a16="http://schemas.microsoft.com/office/drawing/2014/main" id="{205AF4B7-C767-45E9-AC99-F8F24FCCB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78" y="1667281"/>
            <a:ext cx="5942272" cy="4838824"/>
          </a:xfrm>
          <a:prstGeom prst="rect">
            <a:avLst/>
          </a:prstGeom>
        </p:spPr>
      </p:pic>
      <p:sp>
        <p:nvSpPr>
          <p:cNvPr id="8" name="ZoneTexte 7">
            <a:extLst>
              <a:ext uri="{FF2B5EF4-FFF2-40B4-BE49-F238E27FC236}">
                <a16:creationId xmlns:a16="http://schemas.microsoft.com/office/drawing/2014/main" id="{87EF19C4-FCC9-4CD7-BBBC-0DED5559EFA3}"/>
              </a:ext>
            </a:extLst>
          </p:cNvPr>
          <p:cNvSpPr txBox="1"/>
          <p:nvPr/>
        </p:nvSpPr>
        <p:spPr>
          <a:xfrm>
            <a:off x="6457244" y="3569564"/>
            <a:ext cx="5534010" cy="600164"/>
          </a:xfrm>
          <a:prstGeom prst="rect">
            <a:avLst/>
          </a:prstGeom>
          <a:noFill/>
        </p:spPr>
        <p:txBody>
          <a:bodyPr wrap="square" rtlCol="0">
            <a:spAutoFit/>
          </a:bodyPr>
          <a:lstStyle/>
          <a:p>
            <a:r>
              <a:rPr lang="fr-FR" sz="1100" dirty="0"/>
              <a:t>Dans mon tbody je fais une boucle for dans une boucle for; ma première boucle for me sert à parcourir tout les utilisateur contenu dans mon tableau users. La deuxième boucle for  me permet d’afficher dans mon tableau toutes les valeurs des variables de l’objet « user ».</a:t>
            </a:r>
          </a:p>
        </p:txBody>
      </p:sp>
    </p:spTree>
    <p:extLst>
      <p:ext uri="{BB962C8B-B14F-4D97-AF65-F5344CB8AC3E}">
        <p14:creationId xmlns:p14="http://schemas.microsoft.com/office/powerpoint/2010/main" val="133590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301B23-3BF8-4153-BCC5-F04CD212CF17}"/>
              </a:ext>
            </a:extLst>
          </p:cNvPr>
          <p:cNvSpPr>
            <a:spLocks noGrp="1"/>
          </p:cNvSpPr>
          <p:nvPr>
            <p:ph type="title"/>
          </p:nvPr>
        </p:nvSpPr>
        <p:spPr>
          <a:xfrm>
            <a:off x="1" y="0"/>
            <a:ext cx="2429164" cy="970450"/>
          </a:xfrm>
        </p:spPr>
        <p:txBody>
          <a:bodyPr>
            <a:normAutofit/>
          </a:bodyPr>
          <a:lstStyle/>
          <a:p>
            <a:r>
              <a:rPr lang="fr-FR" sz="1200" dirty="0"/>
              <a:t> I - Présentation personnel</a:t>
            </a:r>
            <a:br>
              <a:rPr lang="fr-FR" sz="1200" dirty="0"/>
            </a:br>
            <a:r>
              <a:rPr lang="fr-FR" sz="3200" dirty="0"/>
              <a:t>Qui suis-je?</a:t>
            </a:r>
          </a:p>
        </p:txBody>
      </p:sp>
      <p:sp>
        <p:nvSpPr>
          <p:cNvPr id="3" name="Espace réservé du contenu 2">
            <a:extLst>
              <a:ext uri="{FF2B5EF4-FFF2-40B4-BE49-F238E27FC236}">
                <a16:creationId xmlns:a16="http://schemas.microsoft.com/office/drawing/2014/main" id="{BDB587E6-09E0-44A4-A91A-D56044926232}"/>
              </a:ext>
            </a:extLst>
          </p:cNvPr>
          <p:cNvSpPr>
            <a:spLocks noGrp="1"/>
          </p:cNvSpPr>
          <p:nvPr>
            <p:ph idx="1"/>
          </p:nvPr>
        </p:nvSpPr>
        <p:spPr>
          <a:xfrm>
            <a:off x="2872296" y="2713751"/>
            <a:ext cx="5938421" cy="866080"/>
          </a:xfrm>
        </p:spPr>
        <p:txBody>
          <a:bodyPr/>
          <a:lstStyle/>
          <a:p>
            <a:pPr marL="0" indent="0" algn="ctr">
              <a:buNone/>
            </a:pPr>
            <a:r>
              <a:rPr lang="fr-FR" dirty="0"/>
              <a:t>Je m’appel Gaël POUGETOUT j’ai 27 ans. J’aime la boxe et le airsoft.</a:t>
            </a:r>
          </a:p>
        </p:txBody>
      </p:sp>
      <p:cxnSp>
        <p:nvCxnSpPr>
          <p:cNvPr id="7" name="Connecteur droit avec flèche 6">
            <a:extLst>
              <a:ext uri="{FF2B5EF4-FFF2-40B4-BE49-F238E27FC236}">
                <a16:creationId xmlns:a16="http://schemas.microsoft.com/office/drawing/2014/main" id="{51100E4A-66F0-4148-9DA8-7CE3A6B6E7C3}"/>
              </a:ext>
            </a:extLst>
          </p:cNvPr>
          <p:cNvCxnSpPr/>
          <p:nvPr/>
        </p:nvCxnSpPr>
        <p:spPr>
          <a:xfrm>
            <a:off x="133165" y="5699464"/>
            <a:ext cx="1141668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CEC2589-D1F8-4DB9-B8C8-FB82798B8051}"/>
              </a:ext>
            </a:extLst>
          </p:cNvPr>
          <p:cNvSpPr txBox="1"/>
          <p:nvPr/>
        </p:nvSpPr>
        <p:spPr>
          <a:xfrm>
            <a:off x="243198" y="4948021"/>
            <a:ext cx="2755201"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Bac techno STL PLPI</a:t>
            </a:r>
          </a:p>
        </p:txBody>
      </p:sp>
      <p:cxnSp>
        <p:nvCxnSpPr>
          <p:cNvPr id="18" name="Connecteur droit 17">
            <a:extLst>
              <a:ext uri="{FF2B5EF4-FFF2-40B4-BE49-F238E27FC236}">
                <a16:creationId xmlns:a16="http://schemas.microsoft.com/office/drawing/2014/main" id="{AA0108D2-F0A7-4CA1-B2EF-046484431C01}"/>
              </a:ext>
            </a:extLst>
          </p:cNvPr>
          <p:cNvCxnSpPr>
            <a:cxnSpLocks/>
          </p:cNvCxnSpPr>
          <p:nvPr/>
        </p:nvCxnSpPr>
        <p:spPr>
          <a:xfrm>
            <a:off x="4898586" y="4047850"/>
            <a:ext cx="0" cy="105109"/>
          </a:xfrm>
          <a:prstGeom prst="line">
            <a:avLst/>
          </a:prstGeom>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90F1064F-7198-4FA5-9651-EDAAB9846745}"/>
              </a:ext>
            </a:extLst>
          </p:cNvPr>
          <p:cNvCxnSpPr>
            <a:cxnSpLocks/>
          </p:cNvCxnSpPr>
          <p:nvPr/>
        </p:nvCxnSpPr>
        <p:spPr>
          <a:xfrm>
            <a:off x="9979940" y="4075334"/>
            <a:ext cx="0" cy="105111"/>
          </a:xfrm>
          <a:prstGeom prst="line">
            <a:avLst/>
          </a:prstGeom>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1BD3156-5A8A-45F5-A1B2-CE764A871E93}"/>
              </a:ext>
            </a:extLst>
          </p:cNvPr>
          <p:cNvSpPr txBox="1"/>
          <p:nvPr/>
        </p:nvSpPr>
        <p:spPr>
          <a:xfrm>
            <a:off x="3116062" y="4947478"/>
            <a:ext cx="316012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Gendarme Adjoint Volontaire</a:t>
            </a:r>
          </a:p>
        </p:txBody>
      </p:sp>
      <p:sp>
        <p:nvSpPr>
          <p:cNvPr id="29" name="ZoneTexte 28">
            <a:extLst>
              <a:ext uri="{FF2B5EF4-FFF2-40B4-BE49-F238E27FC236}">
                <a16:creationId xmlns:a16="http://schemas.microsoft.com/office/drawing/2014/main" id="{4EE6B605-919C-419B-A682-F92966C304F1}"/>
              </a:ext>
            </a:extLst>
          </p:cNvPr>
          <p:cNvSpPr txBox="1"/>
          <p:nvPr/>
        </p:nvSpPr>
        <p:spPr>
          <a:xfrm>
            <a:off x="6276186" y="4944321"/>
            <a:ext cx="2755201"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Policier municipal</a:t>
            </a:r>
          </a:p>
        </p:txBody>
      </p:sp>
      <p:sp>
        <p:nvSpPr>
          <p:cNvPr id="30" name="ZoneTexte 29">
            <a:extLst>
              <a:ext uri="{FF2B5EF4-FFF2-40B4-BE49-F238E27FC236}">
                <a16:creationId xmlns:a16="http://schemas.microsoft.com/office/drawing/2014/main" id="{B93B841D-5D39-4E59-A45A-EED04899AB5B}"/>
              </a:ext>
            </a:extLst>
          </p:cNvPr>
          <p:cNvSpPr txBox="1"/>
          <p:nvPr/>
        </p:nvSpPr>
        <p:spPr>
          <a:xfrm>
            <a:off x="8602337" y="4951866"/>
            <a:ext cx="2755201"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Simplon</a:t>
            </a:r>
          </a:p>
        </p:txBody>
      </p:sp>
      <p:sp>
        <p:nvSpPr>
          <p:cNvPr id="35" name="ZoneTexte 34">
            <a:extLst>
              <a:ext uri="{FF2B5EF4-FFF2-40B4-BE49-F238E27FC236}">
                <a16:creationId xmlns:a16="http://schemas.microsoft.com/office/drawing/2014/main" id="{FE0E8BE7-F38D-4603-B57E-08D68B9EB604}"/>
              </a:ext>
            </a:extLst>
          </p:cNvPr>
          <p:cNvSpPr txBox="1"/>
          <p:nvPr/>
        </p:nvSpPr>
        <p:spPr>
          <a:xfrm>
            <a:off x="1322133" y="6110532"/>
            <a:ext cx="832655"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2011</a:t>
            </a:r>
          </a:p>
        </p:txBody>
      </p:sp>
      <p:sp>
        <p:nvSpPr>
          <p:cNvPr id="36" name="Rectangle 35">
            <a:extLst>
              <a:ext uri="{FF2B5EF4-FFF2-40B4-BE49-F238E27FC236}">
                <a16:creationId xmlns:a16="http://schemas.microsoft.com/office/drawing/2014/main" id="{2D56CDE4-EEA1-4CDA-B924-79BED10F2514}"/>
              </a:ext>
            </a:extLst>
          </p:cNvPr>
          <p:cNvSpPr/>
          <p:nvPr/>
        </p:nvSpPr>
        <p:spPr>
          <a:xfrm>
            <a:off x="1465988" y="596368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0" name="Connecteur droit 39">
            <a:extLst>
              <a:ext uri="{FF2B5EF4-FFF2-40B4-BE49-F238E27FC236}">
                <a16:creationId xmlns:a16="http://schemas.microsoft.com/office/drawing/2014/main" id="{D637F144-AAD8-4459-ADF6-6FE604713FA6}"/>
              </a:ext>
            </a:extLst>
          </p:cNvPr>
          <p:cNvCxnSpPr>
            <a:cxnSpLocks/>
            <a:endCxn id="36" idx="0"/>
          </p:cNvCxnSpPr>
          <p:nvPr/>
        </p:nvCxnSpPr>
        <p:spPr>
          <a:xfrm>
            <a:off x="1738461" y="569946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7B16200-E28C-4A68-AC5D-B5586A7A5E63}"/>
              </a:ext>
            </a:extLst>
          </p:cNvPr>
          <p:cNvSpPr/>
          <p:nvPr/>
        </p:nvSpPr>
        <p:spPr>
          <a:xfrm>
            <a:off x="7400351" y="597877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42">
            <a:extLst>
              <a:ext uri="{FF2B5EF4-FFF2-40B4-BE49-F238E27FC236}">
                <a16:creationId xmlns:a16="http://schemas.microsoft.com/office/drawing/2014/main" id="{2F0FE3BC-68EB-4BEA-BFAD-91BF7FB957E8}"/>
              </a:ext>
            </a:extLst>
          </p:cNvPr>
          <p:cNvCxnSpPr>
            <a:cxnSpLocks/>
            <a:endCxn id="42" idx="0"/>
          </p:cNvCxnSpPr>
          <p:nvPr/>
        </p:nvCxnSpPr>
        <p:spPr>
          <a:xfrm>
            <a:off x="7672824" y="571455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02C464F-F80C-4B22-8676-96E76F48F04F}"/>
              </a:ext>
            </a:extLst>
          </p:cNvPr>
          <p:cNvSpPr/>
          <p:nvPr/>
        </p:nvSpPr>
        <p:spPr>
          <a:xfrm>
            <a:off x="4646062" y="598397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5" name="Connecteur droit 44">
            <a:extLst>
              <a:ext uri="{FF2B5EF4-FFF2-40B4-BE49-F238E27FC236}">
                <a16:creationId xmlns:a16="http://schemas.microsoft.com/office/drawing/2014/main" id="{48050BAD-8759-4967-BD2F-4B22A2C06CFE}"/>
              </a:ext>
            </a:extLst>
          </p:cNvPr>
          <p:cNvCxnSpPr>
            <a:cxnSpLocks/>
            <a:endCxn id="44" idx="0"/>
          </p:cNvCxnSpPr>
          <p:nvPr/>
        </p:nvCxnSpPr>
        <p:spPr>
          <a:xfrm>
            <a:off x="4918535" y="571975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FF2EBD8-F6D9-4E7F-820E-D3C11B04781A}"/>
              </a:ext>
            </a:extLst>
          </p:cNvPr>
          <p:cNvSpPr/>
          <p:nvPr/>
        </p:nvSpPr>
        <p:spPr>
          <a:xfrm>
            <a:off x="9707467" y="597877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46">
            <a:extLst>
              <a:ext uri="{FF2B5EF4-FFF2-40B4-BE49-F238E27FC236}">
                <a16:creationId xmlns:a16="http://schemas.microsoft.com/office/drawing/2014/main" id="{E8BDA365-290F-49FA-A2F4-7B1283B20E4B}"/>
              </a:ext>
            </a:extLst>
          </p:cNvPr>
          <p:cNvCxnSpPr>
            <a:cxnSpLocks/>
            <a:endCxn id="46" idx="0"/>
          </p:cNvCxnSpPr>
          <p:nvPr/>
        </p:nvCxnSpPr>
        <p:spPr>
          <a:xfrm>
            <a:off x="9979940" y="571455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BB62BE59-E799-4761-AD89-E7864CF42B2C}"/>
              </a:ext>
            </a:extLst>
          </p:cNvPr>
          <p:cNvSpPr txBox="1"/>
          <p:nvPr/>
        </p:nvSpPr>
        <p:spPr>
          <a:xfrm>
            <a:off x="7000503" y="6113608"/>
            <a:ext cx="1363556"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2017-2018</a:t>
            </a:r>
          </a:p>
        </p:txBody>
      </p:sp>
      <p:sp>
        <p:nvSpPr>
          <p:cNvPr id="49" name="ZoneTexte 48">
            <a:extLst>
              <a:ext uri="{FF2B5EF4-FFF2-40B4-BE49-F238E27FC236}">
                <a16:creationId xmlns:a16="http://schemas.microsoft.com/office/drawing/2014/main" id="{9F1F1814-B988-4311-9D37-AF73DD408913}"/>
              </a:ext>
            </a:extLst>
          </p:cNvPr>
          <p:cNvSpPr txBox="1"/>
          <p:nvPr/>
        </p:nvSpPr>
        <p:spPr>
          <a:xfrm>
            <a:off x="4130704" y="6110532"/>
            <a:ext cx="1575662"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2012-2017</a:t>
            </a:r>
          </a:p>
        </p:txBody>
      </p:sp>
      <p:sp>
        <p:nvSpPr>
          <p:cNvPr id="50" name="ZoneTexte 49">
            <a:extLst>
              <a:ext uri="{FF2B5EF4-FFF2-40B4-BE49-F238E27FC236}">
                <a16:creationId xmlns:a16="http://schemas.microsoft.com/office/drawing/2014/main" id="{9FA005B6-3F11-4A60-910C-7B8A0D090FCA}"/>
              </a:ext>
            </a:extLst>
          </p:cNvPr>
          <p:cNvSpPr txBox="1"/>
          <p:nvPr/>
        </p:nvSpPr>
        <p:spPr>
          <a:xfrm>
            <a:off x="9298158" y="6110532"/>
            <a:ext cx="1363557"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2018-2019</a:t>
            </a:r>
          </a:p>
        </p:txBody>
      </p:sp>
    </p:spTree>
    <p:extLst>
      <p:ext uri="{BB962C8B-B14F-4D97-AF65-F5344CB8AC3E}">
        <p14:creationId xmlns:p14="http://schemas.microsoft.com/office/powerpoint/2010/main" val="321873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5" y="882134"/>
            <a:ext cx="3111749" cy="369332"/>
          </a:xfrm>
          <a:prstGeom prst="rect">
            <a:avLst/>
          </a:prstGeom>
          <a:noFill/>
        </p:spPr>
        <p:txBody>
          <a:bodyPr wrap="none" rtlCol="0">
            <a:spAutoFit/>
          </a:bodyPr>
          <a:lstStyle/>
          <a:p>
            <a:r>
              <a:rPr lang="fr-FR" dirty="0"/>
              <a:t>Création de la base de donnée</a:t>
            </a:r>
          </a:p>
        </p:txBody>
      </p:sp>
      <p:pic>
        <p:nvPicPr>
          <p:cNvPr id="4" name="Image 3">
            <a:extLst>
              <a:ext uri="{FF2B5EF4-FFF2-40B4-BE49-F238E27FC236}">
                <a16:creationId xmlns:a16="http://schemas.microsoft.com/office/drawing/2014/main" id="{01D98ED1-4C4F-4FFA-97B4-68FCE5482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27" y="1490085"/>
            <a:ext cx="4889449" cy="2243577"/>
          </a:xfrm>
          <a:prstGeom prst="rect">
            <a:avLst/>
          </a:prstGeom>
        </p:spPr>
      </p:pic>
      <p:pic>
        <p:nvPicPr>
          <p:cNvPr id="7" name="Image 6">
            <a:extLst>
              <a:ext uri="{FF2B5EF4-FFF2-40B4-BE49-F238E27FC236}">
                <a16:creationId xmlns:a16="http://schemas.microsoft.com/office/drawing/2014/main" id="{195934B4-8A3C-4B51-BFA9-584BF1879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5104" y="95918"/>
            <a:ext cx="5908591" cy="4286737"/>
          </a:xfrm>
          <a:prstGeom prst="rect">
            <a:avLst/>
          </a:prstGeom>
        </p:spPr>
      </p:pic>
      <p:pic>
        <p:nvPicPr>
          <p:cNvPr id="9" name="Image 8">
            <a:extLst>
              <a:ext uri="{FF2B5EF4-FFF2-40B4-BE49-F238E27FC236}">
                <a16:creationId xmlns:a16="http://schemas.microsoft.com/office/drawing/2014/main" id="{23914D5D-06B1-4E1A-8305-A9B199C37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2595" y="4523588"/>
            <a:ext cx="6154009" cy="1819529"/>
          </a:xfrm>
          <a:prstGeom prst="rect">
            <a:avLst/>
          </a:prstGeom>
        </p:spPr>
      </p:pic>
      <p:sp>
        <p:nvSpPr>
          <p:cNvPr id="10" name="ZoneTexte 9">
            <a:extLst>
              <a:ext uri="{FF2B5EF4-FFF2-40B4-BE49-F238E27FC236}">
                <a16:creationId xmlns:a16="http://schemas.microsoft.com/office/drawing/2014/main" id="{7D8F5D76-1F9C-43C4-803A-2A37406F038B}"/>
              </a:ext>
            </a:extLst>
          </p:cNvPr>
          <p:cNvSpPr txBox="1"/>
          <p:nvPr/>
        </p:nvSpPr>
        <p:spPr>
          <a:xfrm>
            <a:off x="375276" y="3804129"/>
            <a:ext cx="4646657" cy="2862322"/>
          </a:xfrm>
          <a:prstGeom prst="rect">
            <a:avLst/>
          </a:prstGeom>
          <a:noFill/>
        </p:spPr>
        <p:txBody>
          <a:bodyPr wrap="square" rtlCol="0">
            <a:spAutoFit/>
          </a:bodyPr>
          <a:lstStyle/>
          <a:p>
            <a:r>
              <a:rPr lang="fr-FR" sz="1200" dirty="0"/>
              <a:t>Grâce à Hibernate un ORM (Object Relational Mapping) de JPA (Java Persistance API) (Application Programming Interface) en utilisant l’annotation « @Entity  » je peux crée une table dans ma base de donnée correspondant à mon objet « Application ».</a:t>
            </a:r>
          </a:p>
          <a:p>
            <a:endParaRPr lang="fr-FR" sz="1200" dirty="0"/>
          </a:p>
          <a:p>
            <a:r>
              <a:rPr lang="fr-FR" sz="1200" dirty="0"/>
              <a:t>J’ai crée une classe abstraite « Mother » dont vont hériter toutes mes autres classes afin de partager le champ « id » et « creationDate ».</a:t>
            </a:r>
          </a:p>
          <a:p>
            <a:r>
              <a:rPr lang="fr-FR" sz="1200" dirty="0"/>
              <a:t>L’annotation « @MappedSuperclass » permet à Hibernate de récupérer le champ « id » et « creationDate » et de l’inséré dans la table de tout mes objets qui héritent de « Mother ».</a:t>
            </a:r>
          </a:p>
          <a:p>
            <a:endParaRPr lang="fr-FR" sz="1200" dirty="0"/>
          </a:p>
          <a:p>
            <a:r>
              <a:rPr lang="fr-FR" sz="1200" dirty="0"/>
              <a:t>Les annotations « @OneToOne » et « @ManyToMany » permettent de générer une clef étrangère et de relier ma table Application avec User en One To One et Application avec ActivitySector en Many To One.</a:t>
            </a:r>
          </a:p>
        </p:txBody>
      </p:sp>
    </p:spTree>
    <p:extLst>
      <p:ext uri="{BB962C8B-B14F-4D97-AF65-F5344CB8AC3E}">
        <p14:creationId xmlns:p14="http://schemas.microsoft.com/office/powerpoint/2010/main" val="231196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3521349" cy="369332"/>
          </a:xfrm>
          <a:prstGeom prst="rect">
            <a:avLst/>
          </a:prstGeom>
          <a:noFill/>
        </p:spPr>
        <p:txBody>
          <a:bodyPr wrap="none" rtlCol="0">
            <a:spAutoFit/>
          </a:bodyPr>
          <a:lstStyle/>
          <a:p>
            <a:r>
              <a:rPr lang="fr-FR" dirty="0"/>
              <a:t>Interaction avec la base de donnée</a:t>
            </a:r>
          </a:p>
        </p:txBody>
      </p:sp>
      <p:pic>
        <p:nvPicPr>
          <p:cNvPr id="9" name="Image 8">
            <a:extLst>
              <a:ext uri="{FF2B5EF4-FFF2-40B4-BE49-F238E27FC236}">
                <a16:creationId xmlns:a16="http://schemas.microsoft.com/office/drawing/2014/main" id="{B091ED65-D256-4EA9-B8B0-5F16FF7D7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78" y="1899529"/>
            <a:ext cx="7697274" cy="1876687"/>
          </a:xfrm>
          <a:prstGeom prst="rect">
            <a:avLst/>
          </a:prstGeom>
        </p:spPr>
      </p:pic>
      <p:sp>
        <p:nvSpPr>
          <p:cNvPr id="10" name="ZoneTexte 9">
            <a:extLst>
              <a:ext uri="{FF2B5EF4-FFF2-40B4-BE49-F238E27FC236}">
                <a16:creationId xmlns:a16="http://schemas.microsoft.com/office/drawing/2014/main" id="{48124538-04C0-48A2-814D-9F239F76822F}"/>
              </a:ext>
            </a:extLst>
          </p:cNvPr>
          <p:cNvSpPr txBox="1"/>
          <p:nvPr/>
        </p:nvSpPr>
        <p:spPr>
          <a:xfrm>
            <a:off x="375278" y="4101113"/>
            <a:ext cx="10980442" cy="646331"/>
          </a:xfrm>
          <a:prstGeom prst="rect">
            <a:avLst/>
          </a:prstGeom>
          <a:noFill/>
        </p:spPr>
        <p:txBody>
          <a:bodyPr wrap="none" rtlCol="0">
            <a:spAutoFit/>
          </a:bodyPr>
          <a:lstStyle/>
          <a:p>
            <a:r>
              <a:rPr lang="fr-FR" sz="1200" dirty="0"/>
              <a:t>Pour interagir avec ma base de donnée j’utilise Hibernate. Je crée une interface qui hérite de JPARepository; je met en paramètre mon objet et l’id (Application, Long).</a:t>
            </a:r>
          </a:p>
          <a:p>
            <a:r>
              <a:rPr lang="fr-FR" sz="1200" dirty="0"/>
              <a:t>J’ai crée une méthode afin de pouvoir récupéré toutes les candidatures contenues dans ma base de donnée.</a:t>
            </a:r>
          </a:p>
          <a:p>
            <a:r>
              <a:rPr lang="fr-FR" sz="1200" dirty="0"/>
              <a:t>« List &lt;Application&gt; findAll(); » correspond à « select * from application; » </a:t>
            </a:r>
          </a:p>
        </p:txBody>
      </p:sp>
    </p:spTree>
    <p:extLst>
      <p:ext uri="{BB962C8B-B14F-4D97-AF65-F5344CB8AC3E}">
        <p14:creationId xmlns:p14="http://schemas.microsoft.com/office/powerpoint/2010/main" val="2230797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983218" cy="369332"/>
          </a:xfrm>
          <a:prstGeom prst="rect">
            <a:avLst/>
          </a:prstGeom>
          <a:noFill/>
        </p:spPr>
        <p:txBody>
          <a:bodyPr wrap="none" rtlCol="0">
            <a:spAutoFit/>
          </a:bodyPr>
          <a:lstStyle/>
          <a:p>
            <a:r>
              <a:rPr lang="fr-FR" dirty="0"/>
              <a:t>Services</a:t>
            </a:r>
          </a:p>
        </p:txBody>
      </p:sp>
      <p:sp>
        <p:nvSpPr>
          <p:cNvPr id="8" name="ZoneTexte 7">
            <a:extLst>
              <a:ext uri="{FF2B5EF4-FFF2-40B4-BE49-F238E27FC236}">
                <a16:creationId xmlns:a16="http://schemas.microsoft.com/office/drawing/2014/main" id="{5F52185C-1491-4528-A53D-28E3BB0A31B4}"/>
              </a:ext>
            </a:extLst>
          </p:cNvPr>
          <p:cNvSpPr txBox="1"/>
          <p:nvPr/>
        </p:nvSpPr>
        <p:spPr>
          <a:xfrm>
            <a:off x="237944" y="3479938"/>
            <a:ext cx="5720722" cy="3231654"/>
          </a:xfrm>
          <a:prstGeom prst="rect">
            <a:avLst/>
          </a:prstGeom>
          <a:noFill/>
        </p:spPr>
        <p:txBody>
          <a:bodyPr wrap="square" rtlCol="0">
            <a:spAutoFit/>
          </a:bodyPr>
          <a:lstStyle/>
          <a:p>
            <a:r>
              <a:rPr lang="fr-FR" sz="1200" dirty="0"/>
              <a:t>Je créer une interface puis j’instancie les méthodes que je vais utiliser dans mon Controller.</a:t>
            </a:r>
          </a:p>
          <a:p>
            <a:endParaRPr lang="fr-FR" sz="1200" dirty="0"/>
          </a:p>
          <a:p>
            <a:r>
              <a:rPr lang="fr-FR" sz="1200" dirty="0"/>
              <a:t>Je créer une classe qui implémente mon interface. J’annote cette classe @Service afin que hibernate puisse l’utiliser.</a:t>
            </a:r>
          </a:p>
          <a:p>
            <a:r>
              <a:rPr lang="fr-FR" sz="1200" dirty="0"/>
              <a:t>Dans cette classe grâce à l’annotation @Autowired je fais une injection de dépendance de mes repository</a:t>
            </a:r>
          </a:p>
          <a:p>
            <a:r>
              <a:rPr lang="fr-FR" sz="1200" dirty="0"/>
              <a:t>de mes objets ActivitySector, Application et User.</a:t>
            </a:r>
          </a:p>
          <a:p>
            <a:r>
              <a:rPr lang="fr-FR" sz="1200" dirty="0"/>
              <a:t>J’implémente ma méthode createApplication qui prend en argument un objet de type UserApplicationDTO.</a:t>
            </a:r>
          </a:p>
          <a:p>
            <a:r>
              <a:rPr lang="fr-FR" sz="1200" dirty="0"/>
              <a:t>J’instancie un utilisateur et lui attribue la valeur de l’utilisateur contenu dans ma base de donnée possédant l’id de l’utilisateur contenu dans mon objet UserApplicationDTO. Je fais la même chose avec l’objet ActivitySector.</a:t>
            </a:r>
          </a:p>
          <a:p>
            <a:r>
              <a:rPr lang="fr-FR" sz="1200" dirty="0"/>
              <a:t>J’instancie un objet apply de type Application; je lui attribue les champs de mon objet « application » qui est en paramétré de ma méthode.</a:t>
            </a:r>
          </a:p>
          <a:p>
            <a:r>
              <a:rPr lang="fr-FR" sz="1200" dirty="0"/>
              <a:t>Je sauvegarde l’application dans mon utilisateur afin des les liées.</a:t>
            </a:r>
          </a:p>
          <a:p>
            <a:r>
              <a:rPr lang="fr-FR" sz="1200" dirty="0"/>
              <a:t>Puis je sauvegarde mon objet dans ma base de donnée.</a:t>
            </a:r>
          </a:p>
        </p:txBody>
      </p:sp>
      <p:pic>
        <p:nvPicPr>
          <p:cNvPr id="12" name="Image 11">
            <a:extLst>
              <a:ext uri="{FF2B5EF4-FFF2-40B4-BE49-F238E27FC236}">
                <a16:creationId xmlns:a16="http://schemas.microsoft.com/office/drawing/2014/main" id="{2CA8E5A2-DDFD-442D-BEE5-B4318BFCA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11581"/>
            <a:ext cx="4630298" cy="1966482"/>
          </a:xfrm>
          <a:prstGeom prst="rect">
            <a:avLst/>
          </a:prstGeom>
        </p:spPr>
      </p:pic>
      <p:pic>
        <p:nvPicPr>
          <p:cNvPr id="16" name="Image 15">
            <a:extLst>
              <a:ext uri="{FF2B5EF4-FFF2-40B4-BE49-F238E27FC236}">
                <a16:creationId xmlns:a16="http://schemas.microsoft.com/office/drawing/2014/main" id="{7ECB0FD4-0463-4368-87E7-B5A909C23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38902"/>
            <a:ext cx="5720722" cy="5350424"/>
          </a:xfrm>
          <a:prstGeom prst="rect">
            <a:avLst/>
          </a:prstGeom>
        </p:spPr>
      </p:pic>
    </p:spTree>
    <p:extLst>
      <p:ext uri="{BB962C8B-B14F-4D97-AF65-F5344CB8AC3E}">
        <p14:creationId xmlns:p14="http://schemas.microsoft.com/office/powerpoint/2010/main" val="1244879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1784399" cy="369332"/>
          </a:xfrm>
          <a:prstGeom prst="rect">
            <a:avLst/>
          </a:prstGeom>
          <a:noFill/>
        </p:spPr>
        <p:txBody>
          <a:bodyPr wrap="none" rtlCol="0">
            <a:spAutoFit/>
          </a:bodyPr>
          <a:lstStyle/>
          <a:p>
            <a:r>
              <a:rPr lang="fr-FR" dirty="0"/>
              <a:t>RESTController</a:t>
            </a:r>
          </a:p>
        </p:txBody>
      </p:sp>
      <p:sp>
        <p:nvSpPr>
          <p:cNvPr id="9" name="ZoneTexte 8">
            <a:extLst>
              <a:ext uri="{FF2B5EF4-FFF2-40B4-BE49-F238E27FC236}">
                <a16:creationId xmlns:a16="http://schemas.microsoft.com/office/drawing/2014/main" id="{7794DF24-07F1-4E4E-984C-532531D212C7}"/>
              </a:ext>
            </a:extLst>
          </p:cNvPr>
          <p:cNvSpPr txBox="1"/>
          <p:nvPr/>
        </p:nvSpPr>
        <p:spPr>
          <a:xfrm>
            <a:off x="375278" y="4454641"/>
            <a:ext cx="11003922" cy="1384995"/>
          </a:xfrm>
          <a:prstGeom prst="rect">
            <a:avLst/>
          </a:prstGeom>
          <a:noFill/>
        </p:spPr>
        <p:txBody>
          <a:bodyPr wrap="square" rtlCol="0">
            <a:spAutoFit/>
          </a:bodyPr>
          <a:lstStyle/>
          <a:p>
            <a:r>
              <a:rPr lang="fr-FR" sz="1200" dirty="0"/>
              <a:t>Je crée une classe que j’annote de @RestController afin qu'Hibernate sache que c’est un Controller de type REST. L’annotation @RequestMapping(« /apli ») permet à mon Controller de répondre à l’URL « /appli ». L’annotation @PreAuthorize permet de restreindre l’accès, seul un utilisateur avec le rôle « user » ou « admin » peut avoir accès aux méthodes de se Controller.</a:t>
            </a:r>
          </a:p>
          <a:p>
            <a:endParaRPr lang="fr-FR" sz="1200" dirty="0"/>
          </a:p>
          <a:p>
            <a:r>
              <a:rPr lang="fr-FR" sz="1200" dirty="0"/>
              <a:t>Je fais une injection de dépendance du service dont je vais avoir besoins.</a:t>
            </a:r>
          </a:p>
          <a:p>
            <a:r>
              <a:rPr lang="fr-FR" sz="1200" dirty="0"/>
              <a:t>L’annotation @PostMapping(« /post ») au dessus de ma méthode permet de faire matcher ma méthode avec l’URL « /post » et seulement pour une requête de type Post et Option. Je crée une méthode qui retourne un objet de type ResponseEntity afin de retourner mon objet et une réponse HTTP.</a:t>
            </a:r>
          </a:p>
        </p:txBody>
      </p:sp>
      <p:pic>
        <p:nvPicPr>
          <p:cNvPr id="11" name="Image 10">
            <a:extLst>
              <a:ext uri="{FF2B5EF4-FFF2-40B4-BE49-F238E27FC236}">
                <a16:creationId xmlns:a16="http://schemas.microsoft.com/office/drawing/2014/main" id="{2B79BAE2-0A81-44C2-914C-25EE77F2F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214" y="1387696"/>
            <a:ext cx="7853986" cy="2690145"/>
          </a:xfrm>
          <a:prstGeom prst="rect">
            <a:avLst/>
          </a:prstGeom>
        </p:spPr>
      </p:pic>
    </p:spTree>
    <p:extLst>
      <p:ext uri="{BB962C8B-B14F-4D97-AF65-F5344CB8AC3E}">
        <p14:creationId xmlns:p14="http://schemas.microsoft.com/office/powerpoint/2010/main" val="2638869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968535" cy="369332"/>
          </a:xfrm>
          <a:prstGeom prst="rect">
            <a:avLst/>
          </a:prstGeom>
          <a:noFill/>
        </p:spPr>
        <p:txBody>
          <a:bodyPr wrap="none" rtlCol="0">
            <a:spAutoFit/>
          </a:bodyPr>
          <a:lstStyle/>
          <a:p>
            <a:r>
              <a:rPr lang="fr-FR" dirty="0"/>
              <a:t>Sécurité</a:t>
            </a:r>
          </a:p>
        </p:txBody>
      </p:sp>
    </p:spTree>
    <p:extLst>
      <p:ext uri="{BB962C8B-B14F-4D97-AF65-F5344CB8AC3E}">
        <p14:creationId xmlns:p14="http://schemas.microsoft.com/office/powerpoint/2010/main" val="153845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Remercîment</a:t>
            </a:r>
          </a:p>
        </p:txBody>
      </p:sp>
      <p:sp>
        <p:nvSpPr>
          <p:cNvPr id="3" name="ZoneTexte 2">
            <a:extLst>
              <a:ext uri="{FF2B5EF4-FFF2-40B4-BE49-F238E27FC236}">
                <a16:creationId xmlns:a16="http://schemas.microsoft.com/office/drawing/2014/main" id="{BEFB7E48-A482-4D14-9897-5A86777FD5D8}"/>
              </a:ext>
            </a:extLst>
          </p:cNvPr>
          <p:cNvSpPr txBox="1"/>
          <p:nvPr/>
        </p:nvSpPr>
        <p:spPr>
          <a:xfrm>
            <a:off x="2013525" y="2392219"/>
            <a:ext cx="9855201" cy="2862322"/>
          </a:xfrm>
          <a:prstGeom prst="rect">
            <a:avLst/>
          </a:prstGeom>
          <a:noFill/>
        </p:spPr>
        <p:txBody>
          <a:bodyPr wrap="square" rtlCol="0">
            <a:spAutoFit/>
          </a:bodyPr>
          <a:lstStyle/>
          <a:p>
            <a:r>
              <a:rPr lang="fr-FR" dirty="0"/>
              <a:t>Je souhaite remercier Simplon.co de m’avoir permis d’accéder à cette formation.</a:t>
            </a:r>
          </a:p>
          <a:p>
            <a:endParaRPr lang="fr-FR" dirty="0"/>
          </a:p>
          <a:p>
            <a:r>
              <a:rPr lang="fr-FR" dirty="0"/>
              <a:t>Je tiens à remercier Monsieur Soufiane ROUASS pour toute l’aide qu’il m’a apporté.</a:t>
            </a:r>
          </a:p>
          <a:p>
            <a:endParaRPr lang="fr-FR" dirty="0"/>
          </a:p>
          <a:p>
            <a:r>
              <a:rPr lang="fr-FR" dirty="0"/>
              <a:t>Je remercie </a:t>
            </a:r>
            <a:r>
              <a:rPr lang="fr-FR" dirty="0" err="1"/>
              <a:t>Stephane</a:t>
            </a:r>
            <a:r>
              <a:rPr lang="fr-FR" dirty="0"/>
              <a:t>, Jérémy et Guillaume; de m’avoir appris tout ce que je sais aujourd’hui.</a:t>
            </a:r>
          </a:p>
          <a:p>
            <a:endParaRPr lang="fr-FR" dirty="0"/>
          </a:p>
          <a:p>
            <a:r>
              <a:rPr lang="fr-FR" dirty="0"/>
              <a:t>Je remercie aussi mes camarades de promotions qui m’ont énormément apporté.</a:t>
            </a:r>
          </a:p>
          <a:p>
            <a:endParaRPr lang="fr-FR" dirty="0"/>
          </a:p>
          <a:p>
            <a:r>
              <a:rPr lang="fr-FR" dirty="0"/>
              <a:t>Je vous remercie de votre attention.</a:t>
            </a:r>
          </a:p>
          <a:p>
            <a:endParaRPr lang="fr-FR" dirty="0"/>
          </a:p>
        </p:txBody>
      </p:sp>
    </p:spTree>
    <p:extLst>
      <p:ext uri="{BB962C8B-B14F-4D97-AF65-F5344CB8AC3E}">
        <p14:creationId xmlns:p14="http://schemas.microsoft.com/office/powerpoint/2010/main" val="706171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20DD855-EFBA-498D-947F-48CB4F677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941" y="2275321"/>
            <a:ext cx="6993139" cy="2065770"/>
          </a:xfrm>
          <a:prstGeom prst="rect">
            <a:avLst/>
          </a:prstGeom>
        </p:spPr>
      </p:pic>
    </p:spTree>
    <p:extLst>
      <p:ext uri="{BB962C8B-B14F-4D97-AF65-F5344CB8AC3E}">
        <p14:creationId xmlns:p14="http://schemas.microsoft.com/office/powerpoint/2010/main" val="1506069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9B102-64B3-4D30-9EEB-2C722733D84D}"/>
              </a:ext>
            </a:extLst>
          </p:cNvPr>
          <p:cNvSpPr>
            <a:spLocks noGrp="1"/>
          </p:cNvSpPr>
          <p:nvPr>
            <p:ph type="title"/>
          </p:nvPr>
        </p:nvSpPr>
        <p:spPr>
          <a:xfrm>
            <a:off x="0" y="0"/>
            <a:ext cx="2678545" cy="1034473"/>
          </a:xfrm>
        </p:spPr>
        <p:txBody>
          <a:bodyPr>
            <a:normAutofit/>
          </a:bodyPr>
          <a:lstStyle/>
          <a:p>
            <a:r>
              <a:rPr lang="fr-FR" sz="1300" dirty="0"/>
              <a:t>II - Présentation de mon projet</a:t>
            </a:r>
            <a:br>
              <a:rPr lang="fr-FR" dirty="0"/>
            </a:br>
            <a:r>
              <a:rPr lang="fr-FR" sz="3200" dirty="0"/>
              <a:t>Contexte</a:t>
            </a:r>
          </a:p>
        </p:txBody>
      </p:sp>
      <p:pic>
        <p:nvPicPr>
          <p:cNvPr id="10" name="Image 9">
            <a:extLst>
              <a:ext uri="{FF2B5EF4-FFF2-40B4-BE49-F238E27FC236}">
                <a16:creationId xmlns:a16="http://schemas.microsoft.com/office/drawing/2014/main" id="{F7A4B3C6-30A9-4B0C-A0F5-DBFDC9E3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859" y="1488525"/>
            <a:ext cx="3933825" cy="1162050"/>
          </a:xfrm>
          <a:prstGeom prst="rect">
            <a:avLst/>
          </a:prstGeom>
        </p:spPr>
      </p:pic>
      <p:sp>
        <p:nvSpPr>
          <p:cNvPr id="12" name="Rectangle 11">
            <a:extLst>
              <a:ext uri="{FF2B5EF4-FFF2-40B4-BE49-F238E27FC236}">
                <a16:creationId xmlns:a16="http://schemas.microsoft.com/office/drawing/2014/main" id="{2767868F-C969-4D7E-9F0C-02C7FCC9F32A}"/>
              </a:ext>
            </a:extLst>
          </p:cNvPr>
          <p:cNvSpPr/>
          <p:nvPr/>
        </p:nvSpPr>
        <p:spPr>
          <a:xfrm>
            <a:off x="878889" y="1397854"/>
            <a:ext cx="5217111" cy="2862322"/>
          </a:xfrm>
          <a:prstGeom prst="rect">
            <a:avLst/>
          </a:prstGeom>
        </p:spPr>
        <p:txBody>
          <a:bodyPr wrap="square">
            <a:spAutoFit/>
          </a:bodyPr>
          <a:lstStyle/>
          <a:p>
            <a:r>
              <a:rPr lang="fr-FR" dirty="0">
                <a:solidFill>
                  <a:srgbClr val="FFFFFF"/>
                </a:solidFill>
                <a:latin typeface="Arial" panose="020B0604020202020204" pitchFamily="34" charset="0"/>
              </a:rPr>
              <a:t>Pour une société de sécurité il peut être parfois difficile de recruter des agents afin de pouvoir </a:t>
            </a:r>
          </a:p>
          <a:p>
            <a:r>
              <a:rPr lang="fr-FR" dirty="0">
                <a:solidFill>
                  <a:srgbClr val="FFFFFF"/>
                </a:solidFill>
                <a:latin typeface="Arial" panose="020B0604020202020204" pitchFamily="34" charset="0"/>
              </a:rPr>
              <a:t>accepter de nouveau contrat. Elle doit gagner en visibilité afin de se faire connaître.</a:t>
            </a:r>
          </a:p>
          <a:p>
            <a:r>
              <a:rPr lang="fr-FR" dirty="0">
                <a:solidFill>
                  <a:srgbClr val="FFFFFF"/>
                </a:solidFill>
                <a:latin typeface="Arial" panose="020B0604020202020204" pitchFamily="34" charset="0"/>
              </a:rPr>
              <a:t>J'ai rencontré le responsable d'une entreprise de sécurité qui travaille à l'échelle nationale avec </a:t>
            </a:r>
          </a:p>
          <a:p>
            <a:r>
              <a:rPr lang="fr-FR" dirty="0">
                <a:solidFill>
                  <a:srgbClr val="FFFFFF"/>
                </a:solidFill>
                <a:latin typeface="Arial" panose="020B0604020202020204" pitchFamily="34" charset="0"/>
              </a:rPr>
              <a:t>différent partenaire. Cette société se nomme CJ-Sécurité Privée.</a:t>
            </a:r>
          </a:p>
          <a:p>
            <a:br>
              <a:rPr lang="fr-FR" dirty="0"/>
            </a:br>
            <a:endParaRPr lang="fr-FR" dirty="0"/>
          </a:p>
        </p:txBody>
      </p:sp>
      <p:sp>
        <p:nvSpPr>
          <p:cNvPr id="3" name="ZoneTexte 2">
            <a:extLst>
              <a:ext uri="{FF2B5EF4-FFF2-40B4-BE49-F238E27FC236}">
                <a16:creationId xmlns:a16="http://schemas.microsoft.com/office/drawing/2014/main" id="{9F354810-09E0-4B24-9C44-5021E72BA867}"/>
              </a:ext>
            </a:extLst>
          </p:cNvPr>
          <p:cNvSpPr txBox="1"/>
          <p:nvPr/>
        </p:nvSpPr>
        <p:spPr>
          <a:xfrm>
            <a:off x="4598633" y="3874833"/>
            <a:ext cx="7495713" cy="2585323"/>
          </a:xfrm>
          <a:prstGeom prst="rect">
            <a:avLst/>
          </a:prstGeom>
          <a:noFill/>
        </p:spPr>
        <p:txBody>
          <a:bodyPr wrap="square" rtlCol="0">
            <a:spAutoFit/>
          </a:bodyPr>
          <a:lstStyle/>
          <a:p>
            <a:r>
              <a:rPr lang="fr-FR" dirty="0">
                <a:solidFill>
                  <a:srgbClr val="FFFFFF"/>
                </a:solidFill>
                <a:latin typeface="Arial" panose="020B0604020202020204" pitchFamily="34" charset="0"/>
              </a:rPr>
              <a:t>Nous avons discuté ensemble et il m'a demandé de lui faire un site internet car il n'en avait pas alors</a:t>
            </a:r>
          </a:p>
          <a:p>
            <a:r>
              <a:rPr lang="fr-FR" dirty="0">
                <a:solidFill>
                  <a:srgbClr val="FFFFFF"/>
                </a:solidFill>
                <a:latin typeface="Arial" panose="020B0604020202020204" pitchFamily="34" charset="0"/>
              </a:rPr>
              <a:t>que ses principaux concurrents ont tous un site internet.</a:t>
            </a:r>
          </a:p>
          <a:p>
            <a:r>
              <a:rPr lang="fr-FR" dirty="0">
                <a:solidFill>
                  <a:srgbClr val="FFFFFF"/>
                </a:solidFill>
                <a:latin typeface="Arial" panose="020B0604020202020204" pitchFamily="34" charset="0"/>
              </a:rPr>
              <a:t>Je lui ai demandé quels étaient ses attentes d'un site. Il m'a alors exprimé son souhait d'accroitre</a:t>
            </a:r>
          </a:p>
          <a:p>
            <a:r>
              <a:rPr lang="fr-FR" dirty="0">
                <a:solidFill>
                  <a:srgbClr val="FFFFFF"/>
                </a:solidFill>
                <a:latin typeface="Arial" panose="020B0604020202020204" pitchFamily="34" charset="0"/>
              </a:rPr>
              <a:t>sa visibilité, d'augmenter le nombre d'agent de sécurité qui travaille dans son entreprise afin de</a:t>
            </a:r>
          </a:p>
          <a:p>
            <a:r>
              <a:rPr lang="fr-FR" dirty="0">
                <a:solidFill>
                  <a:srgbClr val="FFFFFF"/>
                </a:solidFill>
                <a:latin typeface="Arial" panose="020B0604020202020204" pitchFamily="34" charset="0"/>
              </a:rPr>
              <a:t>pouvoir accepter de nouveau contrat et permettre à ses clients de demander des devis en ligne.</a:t>
            </a:r>
            <a:endParaRPr lang="fr-FR" dirty="0"/>
          </a:p>
        </p:txBody>
      </p:sp>
      <p:pic>
        <p:nvPicPr>
          <p:cNvPr id="5" name="Image 4">
            <a:extLst>
              <a:ext uri="{FF2B5EF4-FFF2-40B4-BE49-F238E27FC236}">
                <a16:creationId xmlns:a16="http://schemas.microsoft.com/office/drawing/2014/main" id="{8963FBB5-DBCA-43D8-B244-F2EB624B6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024" y="4260176"/>
            <a:ext cx="2657475" cy="1724025"/>
          </a:xfrm>
          <a:prstGeom prst="rect">
            <a:avLst/>
          </a:prstGeom>
        </p:spPr>
      </p:pic>
    </p:spTree>
    <p:extLst>
      <p:ext uri="{BB962C8B-B14F-4D97-AF65-F5344CB8AC3E}">
        <p14:creationId xmlns:p14="http://schemas.microsoft.com/office/powerpoint/2010/main" val="3791630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1D2DFB-F1A1-479A-AE89-1EBCF2FF84BA}"/>
              </a:ext>
            </a:extLst>
          </p:cNvPr>
          <p:cNvSpPr/>
          <p:nvPr/>
        </p:nvSpPr>
        <p:spPr>
          <a:xfrm>
            <a:off x="740029" y="2967230"/>
            <a:ext cx="2429164" cy="1089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9C46D1D2-6B0D-4D4C-8186-CD1DE0747869}"/>
              </a:ext>
            </a:extLst>
          </p:cNvPr>
          <p:cNvSpPr>
            <a:spLocks noGrp="1"/>
          </p:cNvSpPr>
          <p:nvPr>
            <p:ph type="title"/>
          </p:nvPr>
        </p:nvSpPr>
        <p:spPr>
          <a:xfrm>
            <a:off x="0" y="0"/>
            <a:ext cx="2679150" cy="1089890"/>
          </a:xfrm>
        </p:spPr>
        <p:txBody>
          <a:bodyPr>
            <a:normAutofit/>
          </a:bodyPr>
          <a:lstStyle/>
          <a:p>
            <a:r>
              <a:rPr lang="fr-FR" sz="1300" dirty="0"/>
              <a:t>II - Présentation de mon projet </a:t>
            </a:r>
            <a:br>
              <a:rPr lang="fr-FR" dirty="0"/>
            </a:br>
            <a:r>
              <a:rPr lang="fr-FR" sz="3200" dirty="0"/>
              <a:t>Les cibles</a:t>
            </a:r>
          </a:p>
        </p:txBody>
      </p:sp>
      <p:sp>
        <p:nvSpPr>
          <p:cNvPr id="3" name="Espace réservé du contenu 2">
            <a:extLst>
              <a:ext uri="{FF2B5EF4-FFF2-40B4-BE49-F238E27FC236}">
                <a16:creationId xmlns:a16="http://schemas.microsoft.com/office/drawing/2014/main" id="{2F134A4D-732B-4ABF-8DD3-21A757F0ACDA}"/>
              </a:ext>
            </a:extLst>
          </p:cNvPr>
          <p:cNvSpPr>
            <a:spLocks noGrp="1"/>
          </p:cNvSpPr>
          <p:nvPr>
            <p:ph idx="1"/>
          </p:nvPr>
        </p:nvSpPr>
        <p:spPr>
          <a:xfrm>
            <a:off x="740029" y="3170430"/>
            <a:ext cx="2429164" cy="683490"/>
          </a:xfrm>
        </p:spPr>
        <p:txBody>
          <a:bodyPr>
            <a:normAutofit lnSpcReduction="10000"/>
          </a:bodyPr>
          <a:lstStyle/>
          <a:p>
            <a:pPr marL="0" indent="0" algn="ctr">
              <a:buNone/>
            </a:pPr>
            <a:r>
              <a:rPr lang="fr-FR" dirty="0">
                <a:solidFill>
                  <a:schemeClr val="bg1"/>
                </a:solidFill>
              </a:rPr>
              <a:t>Les utilisateurs et visiteurs</a:t>
            </a:r>
          </a:p>
        </p:txBody>
      </p:sp>
      <p:sp>
        <p:nvSpPr>
          <p:cNvPr id="6" name="ZoneTexte 5">
            <a:extLst>
              <a:ext uri="{FF2B5EF4-FFF2-40B4-BE49-F238E27FC236}">
                <a16:creationId xmlns:a16="http://schemas.microsoft.com/office/drawing/2014/main" id="{D018DAEE-86B9-471C-94C9-F6F8A9EFC835}"/>
              </a:ext>
            </a:extLst>
          </p:cNvPr>
          <p:cNvSpPr txBox="1"/>
          <p:nvPr/>
        </p:nvSpPr>
        <p:spPr>
          <a:xfrm>
            <a:off x="3685309" y="1408452"/>
            <a:ext cx="7207591" cy="646331"/>
          </a:xfrm>
          <a:prstGeom prst="rect">
            <a:avLst/>
          </a:prstGeom>
          <a:noFill/>
        </p:spPr>
        <p:txBody>
          <a:bodyPr wrap="square" rtlCol="0">
            <a:spAutoFit/>
          </a:bodyPr>
          <a:lstStyle/>
          <a:p>
            <a:r>
              <a:rPr lang="fr-FR" dirty="0"/>
              <a:t>CJ-Sécurité Privée vise avant tout des professionnels de la sécurité qui permettrons à l’entreprise de grandir et d’évoluer. </a:t>
            </a:r>
          </a:p>
        </p:txBody>
      </p:sp>
      <p:sp>
        <p:nvSpPr>
          <p:cNvPr id="5" name="ZoneTexte 4">
            <a:extLst>
              <a:ext uri="{FF2B5EF4-FFF2-40B4-BE49-F238E27FC236}">
                <a16:creationId xmlns:a16="http://schemas.microsoft.com/office/drawing/2014/main" id="{AA382DAD-D29E-464A-B3DB-23E6A35B86A0}"/>
              </a:ext>
            </a:extLst>
          </p:cNvPr>
          <p:cNvSpPr txBox="1"/>
          <p:nvPr/>
        </p:nvSpPr>
        <p:spPr>
          <a:xfrm>
            <a:off x="3685309" y="2356515"/>
            <a:ext cx="7207592" cy="2031325"/>
          </a:xfrm>
          <a:prstGeom prst="rect">
            <a:avLst/>
          </a:prstGeom>
          <a:noFill/>
        </p:spPr>
        <p:txBody>
          <a:bodyPr wrap="square" rtlCol="0">
            <a:spAutoFit/>
          </a:bodyPr>
          <a:lstStyle/>
          <a:p>
            <a:r>
              <a:rPr lang="fr-FR" dirty="0"/>
              <a:t>Les profils principaux seraient des agents de sécurité expérimenter à la recherche de</a:t>
            </a:r>
          </a:p>
          <a:p>
            <a:r>
              <a:rPr lang="fr-FR" dirty="0"/>
              <a:t>mission à la hauteur de leur ambition; des anciens gendarme, policier et militaire</a:t>
            </a:r>
          </a:p>
          <a:p>
            <a:r>
              <a:rPr lang="fr-FR" dirty="0"/>
              <a:t>à la recherche d’une reconversion professionnel dans le secteur de la sécurité.</a:t>
            </a:r>
          </a:p>
          <a:p>
            <a:endParaRPr lang="fr-FR" dirty="0"/>
          </a:p>
        </p:txBody>
      </p:sp>
      <p:sp>
        <p:nvSpPr>
          <p:cNvPr id="7" name="ZoneTexte 6">
            <a:extLst>
              <a:ext uri="{FF2B5EF4-FFF2-40B4-BE49-F238E27FC236}">
                <a16:creationId xmlns:a16="http://schemas.microsoft.com/office/drawing/2014/main" id="{99A2BD7F-AAB7-487E-8BE7-102EA17259F1}"/>
              </a:ext>
            </a:extLst>
          </p:cNvPr>
          <p:cNvSpPr txBox="1"/>
          <p:nvPr/>
        </p:nvSpPr>
        <p:spPr>
          <a:xfrm>
            <a:off x="3685309" y="4689572"/>
            <a:ext cx="7207592" cy="1477328"/>
          </a:xfrm>
          <a:prstGeom prst="rect">
            <a:avLst/>
          </a:prstGeom>
          <a:noFill/>
        </p:spPr>
        <p:txBody>
          <a:bodyPr wrap="square" rtlCol="0">
            <a:spAutoFit/>
          </a:bodyPr>
          <a:lstStyle/>
          <a:p>
            <a:r>
              <a:rPr lang="fr-FR" dirty="0"/>
              <a:t>Les profils secondaire seraient des chef d’entreprise, gérant de magasin, directeur</a:t>
            </a:r>
          </a:p>
          <a:p>
            <a:r>
              <a:rPr lang="fr-FR" dirty="0"/>
              <a:t>de magasin de luxe ou particulier voulant bénéficier d’une ou plusieurs prestations</a:t>
            </a:r>
          </a:p>
          <a:p>
            <a:r>
              <a:rPr lang="fr-FR" dirty="0"/>
              <a:t>proposé par la société CJ-Sécurité Privée.</a:t>
            </a:r>
          </a:p>
        </p:txBody>
      </p:sp>
    </p:spTree>
    <p:extLst>
      <p:ext uri="{BB962C8B-B14F-4D97-AF65-F5344CB8AC3E}">
        <p14:creationId xmlns:p14="http://schemas.microsoft.com/office/powerpoint/2010/main" val="3078150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6A6C44-75B6-4B5E-A171-7F7B7242F0B9}"/>
              </a:ext>
            </a:extLst>
          </p:cNvPr>
          <p:cNvSpPr>
            <a:spLocks noGrp="1"/>
          </p:cNvSpPr>
          <p:nvPr>
            <p:ph type="title"/>
          </p:nvPr>
        </p:nvSpPr>
        <p:spPr>
          <a:xfrm>
            <a:off x="0" y="0"/>
            <a:ext cx="2669309" cy="1080656"/>
          </a:xfrm>
        </p:spPr>
        <p:txBody>
          <a:bodyPr>
            <a:normAutofit/>
          </a:bodyPr>
          <a:lstStyle/>
          <a:p>
            <a:r>
              <a:rPr lang="fr-FR" sz="1300" dirty="0"/>
              <a:t>II - Présentation de mon projet </a:t>
            </a:r>
            <a:r>
              <a:rPr lang="fr-FR" sz="3200" dirty="0"/>
              <a:t>Les cibles</a:t>
            </a:r>
          </a:p>
        </p:txBody>
      </p:sp>
      <p:sp>
        <p:nvSpPr>
          <p:cNvPr id="10" name="Rectangle : coins arrondis 9">
            <a:extLst>
              <a:ext uri="{FF2B5EF4-FFF2-40B4-BE49-F238E27FC236}">
                <a16:creationId xmlns:a16="http://schemas.microsoft.com/office/drawing/2014/main" id="{9CFB52AA-A9EE-4FCA-A18B-7E642F38F884}"/>
              </a:ext>
            </a:extLst>
          </p:cNvPr>
          <p:cNvSpPr/>
          <p:nvPr/>
        </p:nvSpPr>
        <p:spPr>
          <a:xfrm>
            <a:off x="323044" y="1163782"/>
            <a:ext cx="2013527" cy="7126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Rôle: Visiteur</a:t>
            </a:r>
          </a:p>
        </p:txBody>
      </p:sp>
      <p:sp>
        <p:nvSpPr>
          <p:cNvPr id="11" name="ZoneTexte 10">
            <a:extLst>
              <a:ext uri="{FF2B5EF4-FFF2-40B4-BE49-F238E27FC236}">
                <a16:creationId xmlns:a16="http://schemas.microsoft.com/office/drawing/2014/main" id="{FEEBD872-9B57-4AB9-A227-B121C5EDFC25}"/>
              </a:ext>
            </a:extLst>
          </p:cNvPr>
          <p:cNvSpPr txBox="1"/>
          <p:nvPr/>
        </p:nvSpPr>
        <p:spPr>
          <a:xfrm>
            <a:off x="4082703" y="1876443"/>
            <a:ext cx="5006109" cy="3970318"/>
          </a:xfrm>
          <a:prstGeom prst="rect">
            <a:avLst/>
          </a:prstGeom>
          <a:noFill/>
        </p:spPr>
        <p:txBody>
          <a:bodyPr wrap="square" rtlCol="0">
            <a:spAutoFit/>
          </a:bodyPr>
          <a:lstStyle/>
          <a:p>
            <a:r>
              <a:rPr lang="fr-FR" dirty="0"/>
              <a:t>Léa</a:t>
            </a:r>
          </a:p>
          <a:p>
            <a:endParaRPr lang="fr-FR" dirty="0"/>
          </a:p>
          <a:p>
            <a:r>
              <a:rPr lang="fr-FR" dirty="0"/>
              <a:t>Statut: </a:t>
            </a:r>
          </a:p>
          <a:p>
            <a:r>
              <a:rPr lang="fr-FR" dirty="0"/>
              <a:t>Age: 20 ans</a:t>
            </a:r>
          </a:p>
          <a:p>
            <a:endParaRPr lang="fr-FR" dirty="0"/>
          </a:p>
          <a:p>
            <a:r>
              <a:rPr lang="fr-FR" dirty="0"/>
              <a:t>Action: Rechercher un nouveau partenaire</a:t>
            </a:r>
          </a:p>
          <a:p>
            <a:endParaRPr lang="fr-FR" dirty="0"/>
          </a:p>
          <a:p>
            <a:r>
              <a:rPr lang="fr-FR" dirty="0"/>
              <a:t>Besoin: Elle voudrait trouver une société de sécurité capable de sécurisé tout les événement proposer par son entreprise.</a:t>
            </a:r>
          </a:p>
          <a:p>
            <a:endParaRPr lang="fr-FR" dirty="0"/>
          </a:p>
          <a:p>
            <a:r>
              <a:rPr lang="fr-FR" dirty="0"/>
              <a:t>Scénario: CJ-Sécurité Privée met à disposition ses tarifs ainsi que leur numéro de téléphone afin de pouvoir prendre contacte.</a:t>
            </a:r>
          </a:p>
        </p:txBody>
      </p:sp>
      <p:pic>
        <p:nvPicPr>
          <p:cNvPr id="15" name="Image 14">
            <a:extLst>
              <a:ext uri="{FF2B5EF4-FFF2-40B4-BE49-F238E27FC236}">
                <a16:creationId xmlns:a16="http://schemas.microsoft.com/office/drawing/2014/main" id="{798B81C4-92B7-4285-84BB-CABD7A4BA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43" y="1876443"/>
            <a:ext cx="2622500" cy="3970318"/>
          </a:xfrm>
          <a:prstGeom prst="rect">
            <a:avLst/>
          </a:prstGeom>
        </p:spPr>
      </p:pic>
    </p:spTree>
    <p:extLst>
      <p:ext uri="{BB962C8B-B14F-4D97-AF65-F5344CB8AC3E}">
        <p14:creationId xmlns:p14="http://schemas.microsoft.com/office/powerpoint/2010/main" val="3803445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6A6C44-75B6-4B5E-A171-7F7B7242F0B9}"/>
              </a:ext>
            </a:extLst>
          </p:cNvPr>
          <p:cNvSpPr>
            <a:spLocks noGrp="1"/>
          </p:cNvSpPr>
          <p:nvPr>
            <p:ph type="title"/>
          </p:nvPr>
        </p:nvSpPr>
        <p:spPr>
          <a:xfrm>
            <a:off x="0" y="0"/>
            <a:ext cx="2669309" cy="1080656"/>
          </a:xfrm>
        </p:spPr>
        <p:txBody>
          <a:bodyPr>
            <a:normAutofit/>
          </a:bodyPr>
          <a:lstStyle/>
          <a:p>
            <a:r>
              <a:rPr lang="fr-FR" sz="1300" dirty="0"/>
              <a:t>II - Présentation de mon projet </a:t>
            </a:r>
            <a:r>
              <a:rPr lang="fr-FR" sz="3200" dirty="0"/>
              <a:t>Les cibles</a:t>
            </a:r>
          </a:p>
        </p:txBody>
      </p:sp>
      <p:sp>
        <p:nvSpPr>
          <p:cNvPr id="10" name="Rectangle : coins arrondis 9">
            <a:extLst>
              <a:ext uri="{FF2B5EF4-FFF2-40B4-BE49-F238E27FC236}">
                <a16:creationId xmlns:a16="http://schemas.microsoft.com/office/drawing/2014/main" id="{9CFB52AA-A9EE-4FCA-A18B-7E642F38F884}"/>
              </a:ext>
            </a:extLst>
          </p:cNvPr>
          <p:cNvSpPr/>
          <p:nvPr/>
        </p:nvSpPr>
        <p:spPr>
          <a:xfrm>
            <a:off x="323044" y="1163782"/>
            <a:ext cx="2013527" cy="7126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Rôle: Utilisateur</a:t>
            </a:r>
          </a:p>
        </p:txBody>
      </p:sp>
      <p:sp>
        <p:nvSpPr>
          <p:cNvPr id="11" name="ZoneTexte 10">
            <a:extLst>
              <a:ext uri="{FF2B5EF4-FFF2-40B4-BE49-F238E27FC236}">
                <a16:creationId xmlns:a16="http://schemas.microsoft.com/office/drawing/2014/main" id="{FEEBD872-9B57-4AB9-A227-B121C5EDFC25}"/>
              </a:ext>
            </a:extLst>
          </p:cNvPr>
          <p:cNvSpPr txBox="1"/>
          <p:nvPr/>
        </p:nvSpPr>
        <p:spPr>
          <a:xfrm>
            <a:off x="3851794" y="1876442"/>
            <a:ext cx="5006109" cy="3970318"/>
          </a:xfrm>
          <a:prstGeom prst="rect">
            <a:avLst/>
          </a:prstGeom>
          <a:noFill/>
        </p:spPr>
        <p:txBody>
          <a:bodyPr wrap="square" rtlCol="0">
            <a:spAutoFit/>
          </a:bodyPr>
          <a:lstStyle/>
          <a:p>
            <a:r>
              <a:rPr lang="fr-FR" dirty="0"/>
              <a:t>Boris</a:t>
            </a:r>
          </a:p>
          <a:p>
            <a:endParaRPr lang="fr-FR" dirty="0"/>
          </a:p>
          <a:p>
            <a:r>
              <a:rPr lang="fr-FR" dirty="0"/>
              <a:t>Statut: Agent de sécurité cynophile</a:t>
            </a:r>
          </a:p>
          <a:p>
            <a:r>
              <a:rPr lang="fr-FR" dirty="0"/>
              <a:t>Age: 30 ans</a:t>
            </a:r>
          </a:p>
          <a:p>
            <a:endParaRPr lang="fr-FR" dirty="0"/>
          </a:p>
          <a:p>
            <a:r>
              <a:rPr lang="fr-FR" dirty="0"/>
              <a:t>Action: Rechercher un emploi</a:t>
            </a:r>
          </a:p>
          <a:p>
            <a:endParaRPr lang="fr-FR" dirty="0"/>
          </a:p>
          <a:p>
            <a:r>
              <a:rPr lang="fr-FR" dirty="0"/>
              <a:t>Besoin: Il voudrait trouver une meilleur opportunité.</a:t>
            </a:r>
          </a:p>
          <a:p>
            <a:endParaRPr lang="fr-FR" dirty="0"/>
          </a:p>
          <a:p>
            <a:r>
              <a:rPr lang="fr-FR" dirty="0"/>
              <a:t>Scénario: CJ-Sécurité Privée l’aidera dans sa recherche en mettant à sa disposition un formulaire de candidature.</a:t>
            </a:r>
          </a:p>
          <a:p>
            <a:endParaRPr lang="fr-FR" dirty="0"/>
          </a:p>
        </p:txBody>
      </p:sp>
      <p:pic>
        <p:nvPicPr>
          <p:cNvPr id="8" name="Image 7">
            <a:extLst>
              <a:ext uri="{FF2B5EF4-FFF2-40B4-BE49-F238E27FC236}">
                <a16:creationId xmlns:a16="http://schemas.microsoft.com/office/drawing/2014/main" id="{4149B6F1-84B4-44E0-9614-FE182E93A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44" y="1876443"/>
            <a:ext cx="2280250" cy="3970318"/>
          </a:xfrm>
          <a:prstGeom prst="rect">
            <a:avLst/>
          </a:prstGeom>
        </p:spPr>
      </p:pic>
    </p:spTree>
    <p:extLst>
      <p:ext uri="{BB962C8B-B14F-4D97-AF65-F5344CB8AC3E}">
        <p14:creationId xmlns:p14="http://schemas.microsoft.com/office/powerpoint/2010/main" val="381967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6A6C44-75B6-4B5E-A171-7F7B7242F0B9}"/>
              </a:ext>
            </a:extLst>
          </p:cNvPr>
          <p:cNvSpPr>
            <a:spLocks noGrp="1"/>
          </p:cNvSpPr>
          <p:nvPr>
            <p:ph type="title"/>
          </p:nvPr>
        </p:nvSpPr>
        <p:spPr>
          <a:xfrm>
            <a:off x="0" y="0"/>
            <a:ext cx="2669309" cy="1080656"/>
          </a:xfrm>
        </p:spPr>
        <p:txBody>
          <a:bodyPr>
            <a:normAutofit/>
          </a:bodyPr>
          <a:lstStyle/>
          <a:p>
            <a:r>
              <a:rPr lang="fr-FR" sz="1300" dirty="0"/>
              <a:t>II - Présentation de mon projet </a:t>
            </a:r>
            <a:r>
              <a:rPr lang="fr-FR" sz="3200" dirty="0"/>
              <a:t>Les cibles</a:t>
            </a:r>
          </a:p>
        </p:txBody>
      </p:sp>
      <p:pic>
        <p:nvPicPr>
          <p:cNvPr id="9" name="Espace réservé du contenu 8">
            <a:extLst>
              <a:ext uri="{FF2B5EF4-FFF2-40B4-BE49-F238E27FC236}">
                <a16:creationId xmlns:a16="http://schemas.microsoft.com/office/drawing/2014/main" id="{8B544685-676B-4965-8B0E-6224082AA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043" y="1876443"/>
            <a:ext cx="5905413" cy="3693319"/>
          </a:xfrm>
        </p:spPr>
      </p:pic>
      <p:sp>
        <p:nvSpPr>
          <p:cNvPr id="10" name="Rectangle : coins arrondis 9">
            <a:extLst>
              <a:ext uri="{FF2B5EF4-FFF2-40B4-BE49-F238E27FC236}">
                <a16:creationId xmlns:a16="http://schemas.microsoft.com/office/drawing/2014/main" id="{9CFB52AA-A9EE-4FCA-A18B-7E642F38F884}"/>
              </a:ext>
            </a:extLst>
          </p:cNvPr>
          <p:cNvSpPr/>
          <p:nvPr/>
        </p:nvSpPr>
        <p:spPr>
          <a:xfrm>
            <a:off x="323044" y="1163782"/>
            <a:ext cx="2013527" cy="7126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Rôle: Utilisateur</a:t>
            </a:r>
          </a:p>
        </p:txBody>
      </p:sp>
      <p:sp>
        <p:nvSpPr>
          <p:cNvPr id="11" name="ZoneTexte 10">
            <a:extLst>
              <a:ext uri="{FF2B5EF4-FFF2-40B4-BE49-F238E27FC236}">
                <a16:creationId xmlns:a16="http://schemas.microsoft.com/office/drawing/2014/main" id="{FEEBD872-9B57-4AB9-A227-B121C5EDFC25}"/>
              </a:ext>
            </a:extLst>
          </p:cNvPr>
          <p:cNvSpPr txBox="1"/>
          <p:nvPr/>
        </p:nvSpPr>
        <p:spPr>
          <a:xfrm>
            <a:off x="6557818" y="1876443"/>
            <a:ext cx="5006109" cy="3693319"/>
          </a:xfrm>
          <a:prstGeom prst="rect">
            <a:avLst/>
          </a:prstGeom>
          <a:noFill/>
        </p:spPr>
        <p:txBody>
          <a:bodyPr wrap="square" rtlCol="0">
            <a:spAutoFit/>
          </a:bodyPr>
          <a:lstStyle/>
          <a:p>
            <a:r>
              <a:rPr lang="fr-FR" dirty="0"/>
              <a:t>Mathieu</a:t>
            </a:r>
          </a:p>
          <a:p>
            <a:endParaRPr lang="fr-FR" dirty="0"/>
          </a:p>
          <a:p>
            <a:r>
              <a:rPr lang="fr-FR" dirty="0"/>
              <a:t>Statut: PDG</a:t>
            </a:r>
          </a:p>
          <a:p>
            <a:r>
              <a:rPr lang="fr-FR" dirty="0"/>
              <a:t>Age: 41 ans</a:t>
            </a:r>
          </a:p>
          <a:p>
            <a:endParaRPr lang="fr-FR" dirty="0"/>
          </a:p>
          <a:p>
            <a:r>
              <a:rPr lang="fr-FR" dirty="0"/>
              <a:t>Action: Etablir un devis</a:t>
            </a:r>
          </a:p>
          <a:p>
            <a:endParaRPr lang="fr-FR" dirty="0"/>
          </a:p>
          <a:p>
            <a:r>
              <a:rPr lang="fr-FR" dirty="0"/>
              <a:t>Besoin: Il souhaiterais bénéficier d’une protection rapproché après avoir subis une menace de mort.</a:t>
            </a:r>
          </a:p>
          <a:p>
            <a:endParaRPr lang="fr-FR" dirty="0"/>
          </a:p>
          <a:p>
            <a:r>
              <a:rPr lang="fr-FR" dirty="0"/>
              <a:t>Scénario: CJ-Sécurité Privée met à sa disposition</a:t>
            </a:r>
          </a:p>
          <a:p>
            <a:r>
              <a:rPr lang="fr-FR" dirty="0"/>
              <a:t>la possibilité d’établir un devis en ligne.</a:t>
            </a:r>
          </a:p>
          <a:p>
            <a:endParaRPr lang="fr-FR" dirty="0"/>
          </a:p>
        </p:txBody>
      </p:sp>
    </p:spTree>
    <p:extLst>
      <p:ext uri="{BB962C8B-B14F-4D97-AF65-F5344CB8AC3E}">
        <p14:creationId xmlns:p14="http://schemas.microsoft.com/office/powerpoint/2010/main" val="135108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5800437" cy="1066801"/>
          </a:xfrm>
        </p:spPr>
        <p:txBody>
          <a:bodyPr>
            <a:normAutofit fontScale="90000"/>
          </a:bodyPr>
          <a:lstStyle/>
          <a:p>
            <a:pPr algn="l"/>
            <a:r>
              <a:rPr lang="fr-FR" sz="1300" dirty="0"/>
              <a:t>     II - Présentation de mon projet </a:t>
            </a:r>
            <a:br>
              <a:rPr lang="fr-FR" dirty="0"/>
            </a:br>
            <a:r>
              <a:rPr lang="fr-FR" dirty="0"/>
              <a:t>   </a:t>
            </a:r>
            <a:r>
              <a:rPr lang="fr-FR" sz="3200" dirty="0"/>
              <a:t>Concurrences et positionnement</a:t>
            </a:r>
          </a:p>
        </p:txBody>
      </p:sp>
      <p:pic>
        <p:nvPicPr>
          <p:cNvPr id="5" name="Espace réservé du contenu 4">
            <a:extLst>
              <a:ext uri="{FF2B5EF4-FFF2-40B4-BE49-F238E27FC236}">
                <a16:creationId xmlns:a16="http://schemas.microsoft.com/office/drawing/2014/main" id="{9EAFD023-37BB-465E-BDF7-01A1404403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46" y="1451418"/>
            <a:ext cx="7440955" cy="4300299"/>
          </a:xfrm>
        </p:spPr>
      </p:pic>
      <p:sp>
        <p:nvSpPr>
          <p:cNvPr id="6" name="ZoneTexte 5">
            <a:extLst>
              <a:ext uri="{FF2B5EF4-FFF2-40B4-BE49-F238E27FC236}">
                <a16:creationId xmlns:a16="http://schemas.microsoft.com/office/drawing/2014/main" id="{209A1029-0F42-473E-9E53-933A12815C49}"/>
              </a:ext>
            </a:extLst>
          </p:cNvPr>
          <p:cNvSpPr txBox="1"/>
          <p:nvPr/>
        </p:nvSpPr>
        <p:spPr>
          <a:xfrm>
            <a:off x="8851037" y="1451418"/>
            <a:ext cx="2073132" cy="646331"/>
          </a:xfrm>
          <a:prstGeom prst="rect">
            <a:avLst/>
          </a:prstGeom>
          <a:noFill/>
        </p:spPr>
        <p:txBody>
          <a:bodyPr wrap="none" rtlCol="0">
            <a:spAutoFit/>
          </a:bodyPr>
          <a:lstStyle/>
          <a:p>
            <a:r>
              <a:rPr lang="fr-FR" dirty="0"/>
              <a:t>Charte graphique :</a:t>
            </a:r>
          </a:p>
          <a:p>
            <a:endParaRPr lang="fr-FR" dirty="0"/>
          </a:p>
        </p:txBody>
      </p:sp>
      <p:sp>
        <p:nvSpPr>
          <p:cNvPr id="7" name="Flèche : droite à entaille 6">
            <a:extLst>
              <a:ext uri="{FF2B5EF4-FFF2-40B4-BE49-F238E27FC236}">
                <a16:creationId xmlns:a16="http://schemas.microsoft.com/office/drawing/2014/main" id="{C838545A-4F61-42AD-9D9F-69187168B882}"/>
              </a:ext>
            </a:extLst>
          </p:cNvPr>
          <p:cNvSpPr/>
          <p:nvPr/>
        </p:nvSpPr>
        <p:spPr>
          <a:xfrm>
            <a:off x="8131946" y="1451418"/>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CBDB28A-287C-486B-A246-8E6D619BD99E}"/>
              </a:ext>
            </a:extLst>
          </p:cNvPr>
          <p:cNvSpPr txBox="1"/>
          <p:nvPr/>
        </p:nvSpPr>
        <p:spPr>
          <a:xfrm flipH="1">
            <a:off x="8131946" y="1995517"/>
            <a:ext cx="3690599" cy="646331"/>
          </a:xfrm>
          <a:prstGeom prst="rect">
            <a:avLst/>
          </a:prstGeom>
          <a:noFill/>
        </p:spPr>
        <p:txBody>
          <a:bodyPr wrap="square" rtlCol="0">
            <a:spAutoFit/>
          </a:bodyPr>
          <a:lstStyle/>
          <a:p>
            <a:r>
              <a:rPr lang="fr-FR" dirty="0"/>
              <a:t>RMS utilise du bleu, du blanc et du noir.</a:t>
            </a:r>
          </a:p>
        </p:txBody>
      </p:sp>
      <p:sp>
        <p:nvSpPr>
          <p:cNvPr id="9" name="Flèche : droite à entaille 8">
            <a:extLst>
              <a:ext uri="{FF2B5EF4-FFF2-40B4-BE49-F238E27FC236}">
                <a16:creationId xmlns:a16="http://schemas.microsoft.com/office/drawing/2014/main" id="{782E61FF-3F4D-4C4A-B93D-F6ED2655D259}"/>
              </a:ext>
            </a:extLst>
          </p:cNvPr>
          <p:cNvSpPr/>
          <p:nvPr/>
        </p:nvSpPr>
        <p:spPr>
          <a:xfrm>
            <a:off x="8131946" y="4370255"/>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à entaille 9">
            <a:extLst>
              <a:ext uri="{FF2B5EF4-FFF2-40B4-BE49-F238E27FC236}">
                <a16:creationId xmlns:a16="http://schemas.microsoft.com/office/drawing/2014/main" id="{CBF522D4-B369-4685-8474-28DE4ADFEC38}"/>
              </a:ext>
            </a:extLst>
          </p:cNvPr>
          <p:cNvSpPr/>
          <p:nvPr/>
        </p:nvSpPr>
        <p:spPr>
          <a:xfrm>
            <a:off x="8131946" y="2772337"/>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CCCAEAF-A363-49A2-8BAF-EA7B82778B21}"/>
              </a:ext>
            </a:extLst>
          </p:cNvPr>
          <p:cNvSpPr txBox="1"/>
          <p:nvPr/>
        </p:nvSpPr>
        <p:spPr>
          <a:xfrm>
            <a:off x="8879150" y="2772337"/>
            <a:ext cx="1051891" cy="646331"/>
          </a:xfrm>
          <a:prstGeom prst="rect">
            <a:avLst/>
          </a:prstGeom>
          <a:noFill/>
        </p:spPr>
        <p:txBody>
          <a:bodyPr wrap="none" rtlCol="0">
            <a:spAutoFit/>
          </a:bodyPr>
          <a:lstStyle/>
          <a:p>
            <a:r>
              <a:rPr lang="fr-FR" dirty="0"/>
              <a:t>Les plus:</a:t>
            </a:r>
          </a:p>
          <a:p>
            <a:endParaRPr lang="fr-FR" dirty="0"/>
          </a:p>
        </p:txBody>
      </p:sp>
      <p:sp>
        <p:nvSpPr>
          <p:cNvPr id="12" name="ZoneTexte 11">
            <a:extLst>
              <a:ext uri="{FF2B5EF4-FFF2-40B4-BE49-F238E27FC236}">
                <a16:creationId xmlns:a16="http://schemas.microsoft.com/office/drawing/2014/main" id="{0542D492-EBBD-4ED6-9FD1-E9BB4D93ACBD}"/>
              </a:ext>
            </a:extLst>
          </p:cNvPr>
          <p:cNvSpPr txBox="1"/>
          <p:nvPr/>
        </p:nvSpPr>
        <p:spPr>
          <a:xfrm flipH="1">
            <a:off x="8131946" y="3316436"/>
            <a:ext cx="3690599" cy="923330"/>
          </a:xfrm>
          <a:prstGeom prst="rect">
            <a:avLst/>
          </a:prstGeom>
          <a:noFill/>
        </p:spPr>
        <p:txBody>
          <a:bodyPr wrap="square" rtlCol="0">
            <a:spAutoFit/>
          </a:bodyPr>
          <a:lstStyle/>
          <a:p>
            <a:r>
              <a:rPr lang="fr-FR" dirty="0"/>
              <a:t>RMS rassure le client, on peut faire des devis en ligne et il y a de jolies animations.</a:t>
            </a:r>
          </a:p>
        </p:txBody>
      </p:sp>
      <p:sp>
        <p:nvSpPr>
          <p:cNvPr id="13" name="ZoneTexte 12">
            <a:extLst>
              <a:ext uri="{FF2B5EF4-FFF2-40B4-BE49-F238E27FC236}">
                <a16:creationId xmlns:a16="http://schemas.microsoft.com/office/drawing/2014/main" id="{0F22C02C-A9A2-4353-A534-D99DB41EEAF1}"/>
              </a:ext>
            </a:extLst>
          </p:cNvPr>
          <p:cNvSpPr txBox="1"/>
          <p:nvPr/>
        </p:nvSpPr>
        <p:spPr>
          <a:xfrm>
            <a:off x="8855731" y="4370255"/>
            <a:ext cx="1252266" cy="646331"/>
          </a:xfrm>
          <a:prstGeom prst="rect">
            <a:avLst/>
          </a:prstGeom>
          <a:noFill/>
        </p:spPr>
        <p:txBody>
          <a:bodyPr wrap="none" rtlCol="0">
            <a:spAutoFit/>
          </a:bodyPr>
          <a:lstStyle/>
          <a:p>
            <a:r>
              <a:rPr lang="fr-FR" dirty="0"/>
              <a:t>Les moins:</a:t>
            </a:r>
          </a:p>
          <a:p>
            <a:endParaRPr lang="fr-FR" dirty="0"/>
          </a:p>
        </p:txBody>
      </p:sp>
      <p:sp>
        <p:nvSpPr>
          <p:cNvPr id="14" name="ZoneTexte 13">
            <a:extLst>
              <a:ext uri="{FF2B5EF4-FFF2-40B4-BE49-F238E27FC236}">
                <a16:creationId xmlns:a16="http://schemas.microsoft.com/office/drawing/2014/main" id="{13E38D25-2491-4DA5-8FAD-5BA6F9CCF82B}"/>
              </a:ext>
            </a:extLst>
          </p:cNvPr>
          <p:cNvSpPr txBox="1"/>
          <p:nvPr/>
        </p:nvSpPr>
        <p:spPr>
          <a:xfrm flipH="1">
            <a:off x="8131946" y="4914354"/>
            <a:ext cx="3690599" cy="923330"/>
          </a:xfrm>
          <a:prstGeom prst="rect">
            <a:avLst/>
          </a:prstGeom>
          <a:noFill/>
        </p:spPr>
        <p:txBody>
          <a:bodyPr wrap="square" rtlCol="0">
            <a:spAutoFit/>
          </a:bodyPr>
          <a:lstStyle/>
          <a:p>
            <a:r>
              <a:rPr lang="fr-FR" dirty="0"/>
              <a:t>Aucune possibilité de recrutement, redondance entre services et nos métier ex : vigile magasin.</a:t>
            </a:r>
          </a:p>
        </p:txBody>
      </p:sp>
    </p:spTree>
    <p:extLst>
      <p:ext uri="{BB962C8B-B14F-4D97-AF65-F5344CB8AC3E}">
        <p14:creationId xmlns:p14="http://schemas.microsoft.com/office/powerpoint/2010/main" val="34041150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382</TotalTime>
  <Words>1608</Words>
  <Application>Microsoft Office PowerPoint</Application>
  <PresentationFormat>Grand écran</PresentationFormat>
  <Paragraphs>276</Paragraphs>
  <Slides>36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36</vt:i4>
      </vt:variant>
    </vt:vector>
  </HeadingPairs>
  <TitlesOfParts>
    <vt:vector size="40" baseType="lpstr">
      <vt:lpstr>Arial</vt:lpstr>
      <vt:lpstr>Calisto MT</vt:lpstr>
      <vt:lpstr>Wingdings 2</vt:lpstr>
      <vt:lpstr>Ardoise</vt:lpstr>
      <vt:lpstr>CJ-Sécurité Privée</vt:lpstr>
      <vt:lpstr>Sommaire</vt:lpstr>
      <vt:lpstr> I - Présentation personnel Qui suis-je?</vt:lpstr>
      <vt:lpstr>II - Présentation de mon projet Contexte</vt:lpstr>
      <vt:lpstr>II - Présentation de mon projet  Les cibles</vt:lpstr>
      <vt:lpstr>II - Présentation de mon projet Les cibles</vt:lpstr>
      <vt:lpstr>II - Présentation de mon projet Les cibles</vt:lpstr>
      <vt:lpstr>II - Présentation de mon projet Les cibles</vt:lpstr>
      <vt:lpstr>     II - Présentation de mon projet     Concurrences et positionnement</vt:lpstr>
      <vt:lpstr>     II - Présentation de mon projet     Concurrences et positionnement</vt:lpstr>
      <vt:lpstr>     II - Présentation de mon projet     Concurrences et positionnement</vt:lpstr>
      <vt:lpstr>Présentation PowerPoint</vt:lpstr>
      <vt:lpstr>     II - Présentation de mon projet     Arborescence</vt:lpstr>
      <vt:lpstr>     II - Présentation de mon projet     Fonctionnalités</vt:lpstr>
      <vt:lpstr>     II - Présentation de mon projet     Fonctionnalités</vt:lpstr>
      <vt:lpstr>     III – Prestations attendues    Charte graphique et charte éditoriale</vt:lpstr>
      <vt:lpstr>     III – Prestations attendues    Charte graphique et charte éditoriale</vt:lpstr>
      <vt:lpstr>     III – Prestations attendues    Charte graphique et charte éditoriale</vt:lpstr>
      <vt:lpstr>     III – Prestations attendues    Charte graphique et charte éditoriale</vt:lpstr>
      <vt:lpstr>     III – Prestations attendues    Maquettage</vt:lpstr>
      <vt:lpstr>     III – Prestations attendues    Maquettage</vt:lpstr>
      <vt:lpstr>     III – Prestations attendues    Maquettage</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Remercîment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CJ-Sécurité Privée</dc:title>
  <dc:creator>gaël p</dc:creator>
  <cp:lastModifiedBy>gaël p</cp:lastModifiedBy>
  <cp:revision>35</cp:revision>
  <dcterms:created xsi:type="dcterms:W3CDTF">2019-04-04T07:51:00Z</dcterms:created>
  <dcterms:modified xsi:type="dcterms:W3CDTF">2019-04-04T18:52:47Z</dcterms:modified>
</cp:coreProperties>
</file>